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239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00400"/>
            <a:ext cx="7848872" cy="19431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Смотр-конкурс  достижений государственных бюджетных образовательных учреждений дополнительного образования детей </a:t>
            </a:r>
            <a:br>
              <a:rPr lang="ru-RU" sz="2400" b="1" dirty="0" smtClean="0"/>
            </a:br>
            <a:r>
              <a:rPr lang="ru-RU" sz="2400" b="1" dirty="0" smtClean="0"/>
              <a:t>Санкт-Петербурга в 2015 году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Государственное бюджетное образовательное учреждение </a:t>
            </a:r>
            <a:br>
              <a:rPr lang="ru-RU" sz="2200" b="1" dirty="0" smtClean="0"/>
            </a:br>
            <a:r>
              <a:rPr lang="ru-RU" sz="2200" b="1" dirty="0" smtClean="0"/>
              <a:t>дополнительного образования детей Дом детского творчества </a:t>
            </a:r>
            <a:br>
              <a:rPr lang="ru-RU" sz="2200" b="1" dirty="0" smtClean="0"/>
            </a:br>
            <a:r>
              <a:rPr lang="ru-RU" sz="2200" b="1" dirty="0" smtClean="0"/>
              <a:t>Адмиралтейского района Санкт-Петербурга «Измайловский»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86689" y="5214950"/>
            <a:ext cx="6485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</a:t>
            </a:r>
          </a:p>
          <a:p>
            <a:pPr algn="ct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культуры здорового </a:t>
            </a:r>
            <a:endParaRPr lang="ru-RU" sz="2400" b="1" cap="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безопасного образа жизни</a:t>
            </a:r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</a:t>
            </a:r>
            <a:r>
              <a:rPr lang="ru-RU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ДДТ </a:t>
            </a:r>
            <a:r>
              <a:rPr lang="ru-RU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«Измайловский</a:t>
            </a:r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r>
              <a:rPr lang="ru-RU" sz="2400" dirty="0" smtClean="0"/>
              <a:t> </a:t>
            </a:r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4123888" cy="457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сохранение </a:t>
            </a:r>
            <a:r>
              <a:rPr lang="ru-RU" b="1" dirty="0"/>
              <a:t>и укрепление здоровья учащихся,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формирование </a:t>
            </a:r>
            <a:r>
              <a:rPr lang="ru-RU" b="1" dirty="0" err="1"/>
              <a:t>здоровьесберегающей</a:t>
            </a:r>
            <a:r>
              <a:rPr lang="ru-RU" b="1" dirty="0"/>
              <a:t> среды,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обеспечение </a:t>
            </a:r>
            <a:r>
              <a:rPr lang="ru-RU" b="1" dirty="0"/>
              <a:t>безопасности и формирование экологической культуры </a:t>
            </a:r>
            <a:r>
              <a:rPr lang="ru-RU" b="1" dirty="0" smtClean="0"/>
              <a:t>обучающихся</a:t>
            </a:r>
            <a:endParaRPr lang="ru-RU" b="1" dirty="0"/>
          </a:p>
        </p:txBody>
      </p:sp>
      <p:pic>
        <p:nvPicPr>
          <p:cNvPr id="6" name="Picture 2" descr="C:\Users\user\Desktop\Конкурс учреждений\Безопасный образ\IMG_73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34421" y="3645024"/>
            <a:ext cx="3749675" cy="24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Конкурс учреждений\Безопасный образ\3. Учебно-воспитательная работа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120008" cy="20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8042" cy="936104"/>
          </a:xfrm>
        </p:spPr>
        <p:txBody>
          <a:bodyPr>
            <a:no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учебных 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кабинетов и занятий необходимым </a:t>
            </a:r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оборудованием и инвентарем в соответствии с требованиями санитарных 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</a:t>
            </a:r>
            <a:b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освоения дополнительных общеобразовательных программ</a:t>
            </a:r>
          </a:p>
        </p:txBody>
      </p:sp>
      <p:pic>
        <p:nvPicPr>
          <p:cNvPr id="9" name="Рисунок 11" descr="C:\Users\user\Desktop\Материально-техническое обеспечение\IMG_452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980728"/>
            <a:ext cx="2690466" cy="17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5" descr="C:\Users\user\Desktop\Материально-техническое обеспечение\IMG_1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"/>
          <a:stretch>
            <a:fillRect/>
          </a:stretch>
        </p:blipFill>
        <p:spPr bwMode="auto">
          <a:xfrm>
            <a:off x="251520" y="2889691"/>
            <a:ext cx="26892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6" descr="C:\Users\user\Desktop\Материально-техническое обеспечение\МТБ на сайт\IMG_8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5"/>
          <a:stretch>
            <a:fillRect/>
          </a:stretch>
        </p:blipFill>
        <p:spPr bwMode="auto">
          <a:xfrm>
            <a:off x="6084168" y="2893491"/>
            <a:ext cx="2755394" cy="189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7" descr="C:\Users\user\Desktop\Материально-техническое обеспечение\МТБ на сайт\IMG_8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94"/>
          <a:stretch>
            <a:fillRect/>
          </a:stretch>
        </p:blipFill>
        <p:spPr bwMode="auto">
          <a:xfrm>
            <a:off x="251520" y="4869160"/>
            <a:ext cx="2689225" cy="17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8" descr="C:\Users\user\Desktop\Материально-техническое обеспечение\МТБ на сайт\IMG_76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2755394" cy="17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13" descr="F:\DCIM\100CANON\IMG_88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17613"/>
            <a:ext cx="2760786" cy="17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12" descr="C:\Users\user\Desktop\Материально-техническое обеспечение\IMG_98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792" y="987133"/>
            <a:ext cx="2794872" cy="17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0" descr="C:\Users\user\Desktop\Материально-техническое обеспечение\SDC103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552" y="2889691"/>
            <a:ext cx="279487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97745" y="4911364"/>
            <a:ext cx="3023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Имеется оборудование </a:t>
            </a:r>
          </a:p>
          <a:p>
            <a:pPr algn="ctr"/>
            <a:r>
              <a:rPr lang="ru-RU" sz="1200" dirty="0" smtClean="0"/>
              <a:t>для занятий туризмом, шахматами,</a:t>
            </a:r>
          </a:p>
          <a:p>
            <a:pPr algn="ctr"/>
            <a:r>
              <a:rPr lang="ru-RU" sz="1200" dirty="0" smtClean="0"/>
              <a:t>оздоровительной гимнастикой.</a:t>
            </a:r>
          </a:p>
          <a:p>
            <a:pPr algn="ctr"/>
            <a:r>
              <a:rPr lang="ru-RU" sz="1200" dirty="0" smtClean="0"/>
              <a:t>Компьютерные классы оборудованы </a:t>
            </a:r>
          </a:p>
          <a:p>
            <a:pPr algn="ctr"/>
            <a:r>
              <a:rPr lang="ru-RU" sz="1200" dirty="0" smtClean="0"/>
              <a:t>в соответствии с требованиями СанПиН,</a:t>
            </a:r>
          </a:p>
          <a:p>
            <a:pPr algn="ctr"/>
            <a:r>
              <a:rPr lang="ru-RU" sz="1200" dirty="0" smtClean="0"/>
              <a:t>имеются в наличии информационные </a:t>
            </a:r>
          </a:p>
          <a:p>
            <a:pPr algn="ctr"/>
            <a:r>
              <a:rPr lang="ru-RU" sz="1200" dirty="0" smtClean="0"/>
              <a:t>стенды по безопасному пользованию </a:t>
            </a:r>
          </a:p>
          <a:p>
            <a:pPr algn="ctr"/>
            <a:r>
              <a:rPr lang="ru-RU" sz="1200" dirty="0" smtClean="0"/>
              <a:t>компьютерной техникой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64720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объединений, направленных </a:t>
            </a:r>
            <a:b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формирование культуры </a:t>
            </a: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здорового </a:t>
            </a:r>
            <a:br>
              <a:rPr lang="ru-RU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безопасного образа 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endParaRPr lang="ru-RU" sz="20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50055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1075 учащихся занимаются в объединения различными видами спорта: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400" dirty="0" smtClean="0"/>
              <a:t>Авиамодельный – 37 чел.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400" dirty="0"/>
              <a:t>Акробатический рок-н-ролл </a:t>
            </a:r>
            <a:r>
              <a:rPr lang="ru-RU" sz="1400" dirty="0" smtClean="0"/>
              <a:t>– 50 чел.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400" dirty="0"/>
              <a:t>Спортивный туризм- </a:t>
            </a:r>
            <a:r>
              <a:rPr lang="ru-RU" sz="1400" dirty="0" smtClean="0"/>
              <a:t>24 чел.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400" dirty="0"/>
              <a:t>Танцевальный спорт </a:t>
            </a:r>
            <a:r>
              <a:rPr lang="ru-RU" sz="1400" dirty="0" smtClean="0"/>
              <a:t>– 285 чел.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400" dirty="0"/>
              <a:t>Фехтование </a:t>
            </a:r>
            <a:r>
              <a:rPr lang="ru-RU" sz="1400" dirty="0" smtClean="0"/>
              <a:t>– 42 чел.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400" dirty="0"/>
              <a:t>Шахматы </a:t>
            </a:r>
            <a:r>
              <a:rPr lang="ru-RU" sz="1400" dirty="0" smtClean="0"/>
              <a:t>– 637 чел.</a:t>
            </a:r>
            <a:endParaRPr lang="ru-RU" sz="1400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/>
              <a:t>Реализуются образовательные программы, направленные на </a:t>
            </a:r>
            <a:r>
              <a:rPr lang="ru-RU" sz="1400" dirty="0"/>
              <a:t>формирование культуры здорового </a:t>
            </a:r>
            <a:br>
              <a:rPr lang="ru-RU" sz="1400" dirty="0"/>
            </a:br>
            <a:r>
              <a:rPr lang="ru-RU" sz="1400" dirty="0"/>
              <a:t>и безопасного образа </a:t>
            </a:r>
            <a:r>
              <a:rPr lang="ru-RU" sz="1400" dirty="0" smtClean="0"/>
              <a:t>жизни:</a:t>
            </a:r>
            <a:endParaRPr lang="ru-RU" sz="1400" dirty="0"/>
          </a:p>
          <a:p>
            <a:pPr lvl="0">
              <a:spcBef>
                <a:spcPts val="0"/>
              </a:spcBef>
            </a:pPr>
            <a:r>
              <a:rPr lang="ru-RU" sz="1400" dirty="0" smtClean="0"/>
              <a:t>физкультурно-спортивной </a:t>
            </a:r>
            <a:r>
              <a:rPr lang="ru-RU" sz="1400" dirty="0"/>
              <a:t>направленности: «Общая физическая подготовка», «Фехтование», «Спортивные танцы», «Спортивные бальные танцы», «Акробатический рок-н-ролл»; 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туристско-краеведческой направленности (наличие раздела ОФП): «Введение в туризм», «Оздоровительный туризм», «Спортивный туризм», «Туристское многоборье», «Юный инструктор по туризму</a:t>
            </a:r>
            <a:r>
              <a:rPr lang="ru-RU" sz="1400" dirty="0" smtClean="0"/>
              <a:t>»;</a:t>
            </a:r>
            <a:endParaRPr lang="ru-RU" sz="1400" dirty="0"/>
          </a:p>
          <a:p>
            <a:pPr lvl="0">
              <a:spcBef>
                <a:spcPts val="0"/>
              </a:spcBef>
            </a:pPr>
            <a:r>
              <a:rPr lang="ru-RU" sz="1400" dirty="0"/>
              <a:t>военно-патриотической </a:t>
            </a:r>
            <a:r>
              <a:rPr lang="ru-RU" sz="1400" dirty="0" smtClean="0"/>
              <a:t>направленности (</a:t>
            </a:r>
            <a:r>
              <a:rPr lang="ru-RU" sz="1400" dirty="0"/>
              <a:t>наличие раздела ОФП)</a:t>
            </a:r>
            <a:r>
              <a:rPr lang="ru-RU" sz="1400" dirty="0" smtClean="0"/>
              <a:t>: </a:t>
            </a:r>
            <a:r>
              <a:rPr lang="ru-RU" sz="1400" dirty="0"/>
              <a:t>«Военно-исторический клуб “Орден Белого Дракона”»;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спортивно-технической </a:t>
            </a:r>
            <a:r>
              <a:rPr lang="ru-RU" sz="1400" dirty="0" smtClean="0"/>
              <a:t>направленности (наличие </a:t>
            </a:r>
            <a:r>
              <a:rPr lang="ru-RU" sz="1400" dirty="0"/>
              <a:t>раздела </a:t>
            </a:r>
            <a:r>
              <a:rPr lang="ru-RU" sz="1400" dirty="0" smtClean="0"/>
              <a:t>по формированию здорового и безопасного образа жизни): </a:t>
            </a:r>
            <a:r>
              <a:rPr lang="ru-RU" sz="1400" dirty="0"/>
              <a:t>«</a:t>
            </a:r>
            <a:r>
              <a:rPr lang="ru-RU" sz="1400" dirty="0" err="1"/>
              <a:t>Авиамоделирование</a:t>
            </a:r>
            <a:r>
              <a:rPr lang="ru-RU" sz="1400" dirty="0" smtClean="0"/>
              <a:t>»;</a:t>
            </a:r>
            <a:endParaRPr lang="ru-RU" sz="1400" dirty="0"/>
          </a:p>
          <a:p>
            <a:pPr lvl="0">
              <a:spcBef>
                <a:spcPts val="0"/>
              </a:spcBef>
            </a:pPr>
            <a:r>
              <a:rPr lang="ru-RU" sz="1400" dirty="0"/>
              <a:t>художественной </a:t>
            </a:r>
            <a:r>
              <a:rPr lang="ru-RU" sz="1400" dirty="0" smtClean="0"/>
              <a:t>направленности : хореография (</a:t>
            </a:r>
            <a:r>
              <a:rPr lang="ru-RU" sz="1400" dirty="0"/>
              <a:t>наличие раздела ОФП)</a:t>
            </a:r>
            <a:r>
              <a:rPr lang="ru-RU" sz="1400" dirty="0" smtClean="0"/>
              <a:t>, </a:t>
            </a:r>
            <a:r>
              <a:rPr lang="ru-RU" sz="1400" dirty="0"/>
              <a:t>«Оздоровительная гимнастика</a:t>
            </a:r>
            <a:r>
              <a:rPr lang="ru-RU" sz="1400" dirty="0" smtClean="0"/>
              <a:t>»;</a:t>
            </a:r>
          </a:p>
          <a:p>
            <a:pPr lvl="0">
              <a:spcBef>
                <a:spcPts val="0"/>
              </a:spcBef>
            </a:pPr>
            <a:endParaRPr lang="ru-RU" sz="1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Присвоено званий мастер спорта – 2 </a:t>
            </a:r>
            <a:r>
              <a:rPr lang="ru-RU" sz="1400" dirty="0" smtClean="0"/>
              <a:t>учащимся, подготовлено </a:t>
            </a:r>
            <a:r>
              <a:rPr lang="ru-RU" sz="1400" dirty="0"/>
              <a:t>за год спортсменов массовых разрядов – </a:t>
            </a:r>
            <a:r>
              <a:rPr lang="ru-RU" sz="1400" dirty="0" smtClean="0"/>
              <a:t>58 чел., </a:t>
            </a:r>
            <a:r>
              <a:rPr lang="ru-RU" sz="1400" dirty="0"/>
              <a:t>из них КМС - </a:t>
            </a:r>
            <a:r>
              <a:rPr lang="ru-RU" sz="1400" dirty="0" smtClean="0"/>
              <a:t>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60775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562074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/>
              <a:t>Формы работы по пропаганде здорового образа жизни</a:t>
            </a:r>
            <a:endParaRPr lang="ru-RU" sz="2400" b="1" cap="all" dirty="0"/>
          </a:p>
        </p:txBody>
      </p:sp>
      <p:pic>
        <p:nvPicPr>
          <p:cNvPr id="2050" name="Picture 2" descr="lembolov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5" t="3383" b="6764"/>
          <a:stretch>
            <a:fillRect/>
          </a:stretch>
        </p:blipFill>
        <p:spPr bwMode="auto">
          <a:xfrm>
            <a:off x="4801151" y="3579752"/>
            <a:ext cx="3744416" cy="226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olimpiada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977" y="837173"/>
            <a:ext cx="3624765" cy="215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olimpiada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73" y="836712"/>
            <a:ext cx="35056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zvezdni_pohod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07"/>
          <a:stretch>
            <a:fillRect/>
          </a:stretch>
        </p:blipFill>
        <p:spPr bwMode="auto">
          <a:xfrm>
            <a:off x="539552" y="3527480"/>
            <a:ext cx="3749675" cy="233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677" y="3005673"/>
            <a:ext cx="833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Выставка </a:t>
            </a:r>
            <a:r>
              <a:rPr lang="ru-RU" sz="1600" dirty="0"/>
              <a:t>"О, спорт, ты - мир</a:t>
            </a:r>
            <a:r>
              <a:rPr lang="ru-RU" sz="1600" dirty="0" smtClean="0"/>
              <a:t>!", посвященная </a:t>
            </a:r>
            <a:r>
              <a:rPr lang="ru-RU" sz="1600" dirty="0"/>
              <a:t>XXII зимним 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Олимпийским </a:t>
            </a:r>
            <a:r>
              <a:rPr lang="ru-RU" sz="1600" dirty="0"/>
              <a:t>играм в </a:t>
            </a:r>
            <a:r>
              <a:rPr lang="ru-RU" sz="1600" dirty="0" smtClean="0"/>
              <a:t>Сочи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301" y="5844221"/>
            <a:ext cx="8758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Участие учащихся ДДТ в Звездном лыжном походе </a:t>
            </a:r>
            <a:r>
              <a:rPr lang="ru-RU" sz="1600" dirty="0"/>
              <a:t>школьников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Санкт-Петербурга, районном старте открытой </a:t>
            </a:r>
            <a:r>
              <a:rPr lang="ru-RU" sz="1600" dirty="0"/>
              <a:t>Всероссийской массовой лыжной гонки «Лыжня </a:t>
            </a:r>
            <a:r>
              <a:rPr lang="ru-RU" sz="1600" dirty="0" smtClean="0"/>
              <a:t>России» </a:t>
            </a:r>
            <a:r>
              <a:rPr lang="ru-RU" sz="1600" dirty="0"/>
              <a:t>– «Адмиралтейская лыжня»,</a:t>
            </a:r>
          </a:p>
        </p:txBody>
      </p:sp>
    </p:spTree>
    <p:extLst>
      <p:ext uri="{BB962C8B-B14F-4D97-AF65-F5344CB8AC3E}">
        <p14:creationId xmlns:p14="http://schemas.microsoft.com/office/powerpoint/2010/main" xmlns="" val="268939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562074"/>
          </a:xfrm>
        </p:spPr>
        <p:txBody>
          <a:bodyPr>
            <a:normAutofit/>
          </a:bodyPr>
          <a:lstStyle/>
          <a:p>
            <a:r>
              <a:rPr lang="ru-RU" sz="2400" b="1" cap="all" dirty="0" smtClean="0"/>
              <a:t>Учебно-тренировочные сборы, туристские походы</a:t>
            </a:r>
            <a:endParaRPr lang="ru-RU" sz="2400" b="1" cap="all" dirty="0"/>
          </a:p>
        </p:txBody>
      </p:sp>
      <p:pic>
        <p:nvPicPr>
          <p:cNvPr id="3074" name="Picture 2" descr="C:\Users\user\Desktop\Конкурс учреждений\Безопасный образ\4. ЛОК\SDC111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Конкурс учреждений\Безопасный образ\4. ЛОК\SDC113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5773" y="764704"/>
            <a:ext cx="268736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IMG_18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ttps://apf.mail.ru/cgi-bin/readmsg/SDC11321.JPG?id=14041996570000000497%3B0%3B7&amp;x-email=sv.prasolova%40mail.ru&amp;exif=1&amp;bs=8425468&amp;bl=1539434&amp;ct=image%2Fjpeg&amp;cn=SDC1132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C:\Users\user\Desktop\SDC113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632746" cy="19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IMG_21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632746" cy="19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IMG_155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902"/>
          <a:stretch/>
        </p:blipFill>
        <p:spPr bwMode="auto">
          <a:xfrm>
            <a:off x="3347864" y="2996953"/>
            <a:ext cx="2664296" cy="19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246994"/>
            <a:ext cx="7953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Ежегодно более 200 обучающихся  по образовательным программам</a:t>
            </a:r>
          </a:p>
          <a:p>
            <a:pPr algn="ctr"/>
            <a:r>
              <a:rPr lang="ru-RU" dirty="0" smtClean="0"/>
              <a:t>по направлению туризм  участвуют в учебно-тренировочных сборах,   </a:t>
            </a:r>
          </a:p>
          <a:p>
            <a:pPr algn="ctr"/>
            <a:r>
              <a:rPr lang="ru-RU" dirty="0" smtClean="0"/>
              <a:t>более 100 учащихся ходят в походы </a:t>
            </a:r>
            <a:r>
              <a:rPr lang="ru-RU" dirty="0"/>
              <a:t>различной категории сложности</a:t>
            </a:r>
          </a:p>
          <a:p>
            <a:pPr algn="ctr"/>
            <a:r>
              <a:rPr lang="ru-RU" dirty="0" smtClean="0"/>
              <a:t>по Карельскому перешейку.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57357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1041608"/>
          </a:xfrm>
        </p:spPr>
        <p:txBody>
          <a:bodyPr>
            <a:noAutofit/>
          </a:bodyPr>
          <a:lstStyle/>
          <a:p>
            <a:r>
              <a:rPr lang="ru-RU" sz="2400" b="1" cap="all" dirty="0" smtClean="0"/>
              <a:t>Организация туристских слетов школьников Адмиралтейского района «Осень», «Зима», «Весна»</a:t>
            </a:r>
            <a:br>
              <a:rPr lang="ru-RU" sz="2400" b="1" cap="all" dirty="0" smtClean="0"/>
            </a:br>
            <a:r>
              <a:rPr lang="ru-RU" sz="1200" b="1" cap="all" dirty="0" smtClean="0"/>
              <a:t>Ежегодно около 2000 участников</a:t>
            </a:r>
            <a:endParaRPr lang="ru-RU" sz="1200" b="1" cap="all" dirty="0"/>
          </a:p>
        </p:txBody>
      </p:sp>
      <p:pic>
        <p:nvPicPr>
          <p:cNvPr id="4098" name="Picture 2" descr="C:\Users\user\Desktop\Конкурс учреждений\Безопасный образ\1. Массовые мероприятия\1. Слет Осен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10" y="2852936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нкурс учреждений\Безопасный образ\1. Массовые мероприятия\2. Слет Осень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54744" y="2852936"/>
            <a:ext cx="2719322" cy="18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Конкурс учреждений\Безопасный образ\1. Массовые мероприятия\7. Слет Весна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0695"/>
          <a:stretch/>
        </p:blipFill>
        <p:spPr bwMode="auto">
          <a:xfrm>
            <a:off x="6052040" y="1122765"/>
            <a:ext cx="2666726" cy="15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Конкурс учреждений\Безопасный образ\1. Массовые мероприятия\5. Слет Весн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6446" y="2852936"/>
            <a:ext cx="2719322" cy="18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1" descr="G:\конкурс туризм\IMG_942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1084"/>
          <a:stretch/>
        </p:blipFill>
        <p:spPr bwMode="auto">
          <a:xfrm>
            <a:off x="323529" y="1080945"/>
            <a:ext cx="2664296" cy="16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21" descr="D:\Фото\Фото 2012-2013\Туризм и краеведение\Турслет Весна 17-18.05.2013\IMG_958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53" b="-1100"/>
          <a:stretch/>
        </p:blipFill>
        <p:spPr bwMode="auto">
          <a:xfrm>
            <a:off x="3198826" y="1080945"/>
            <a:ext cx="2727948" cy="16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20" descr="DSCN06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27"/>
          <a:stretch/>
        </p:blipFill>
        <p:spPr bwMode="auto">
          <a:xfrm>
            <a:off x="367180" y="4781391"/>
            <a:ext cx="2711450" cy="181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IMG_533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68"/>
          <a:stretch/>
        </p:blipFill>
        <p:spPr bwMode="auto">
          <a:xfrm>
            <a:off x="3211206" y="4766465"/>
            <a:ext cx="2703188" cy="18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19" descr="D:\Фото\Фото 2012-2013\Туризм и краеведение\Турслет Весна 17-18.05.2013\IMG_966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744" y="4773361"/>
            <a:ext cx="2752636" cy="18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055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4396" cy="1080120"/>
          </a:xfrm>
        </p:spPr>
        <p:txBody>
          <a:bodyPr>
            <a:normAutofit fontScale="90000"/>
          </a:bodyPr>
          <a:lstStyle/>
          <a:p>
            <a:r>
              <a:rPr lang="ru-RU" sz="1800" b="1" cap="all" dirty="0"/>
              <a:t>мероприятия для учащихся образовательных учреждений Адмиралтейского района, направленных </a:t>
            </a:r>
            <a:r>
              <a:rPr lang="ru-RU" sz="1800" b="1" cap="all" dirty="0" smtClean="0"/>
              <a:t>на формирование </a:t>
            </a:r>
            <a:r>
              <a:rPr lang="ru-RU" sz="1800" b="1" cap="all" dirty="0"/>
              <a:t>экологической культуры </a:t>
            </a:r>
            <a:r>
              <a:rPr lang="ru-RU" sz="1800" b="1" cap="all" dirty="0" smtClean="0"/>
              <a:t>учащихся образовательных учреждений района</a:t>
            </a:r>
            <a:r>
              <a:rPr lang="ru-RU" sz="2400" b="1" cap="all" dirty="0" smtClean="0"/>
              <a:t/>
            </a:r>
            <a:br>
              <a:rPr lang="ru-RU" sz="2400" b="1" cap="all" dirty="0" smtClean="0"/>
            </a:br>
            <a:r>
              <a:rPr lang="ru-RU" sz="18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«Береги природу» в рамках районных </a:t>
            </a:r>
            <a:r>
              <a:rPr lang="ru-RU" sz="1800" b="1" cap="all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турслетов</a:t>
            </a:r>
            <a:r>
              <a:rPr lang="ru-RU" sz="18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«Осень», «Весна»</a:t>
            </a:r>
            <a:endParaRPr lang="ru-RU" sz="1800" b="1" cap="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Конкурс учреждений\Безопасный образ\2. Экологическая акция\IMG_73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90675" y="1340768"/>
            <a:ext cx="410445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онкурс учреждений\Безопасный образ\2. Экологическая акция\IMG_73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6698" b="25598"/>
          <a:stretch/>
        </p:blipFill>
        <p:spPr bwMode="auto">
          <a:xfrm>
            <a:off x="395536" y="4300220"/>
            <a:ext cx="3024336" cy="216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37" descr="DSCN06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8632" y="4380226"/>
            <a:ext cx="2871788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IMG_494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0688" y="1354873"/>
            <a:ext cx="4102453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user\Desktop\Конкурс учреждений\Безопасный образ\2. Экологическая акция\IMG_770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889" b="41111"/>
          <a:stretch/>
        </p:blipFill>
        <p:spPr bwMode="auto">
          <a:xfrm>
            <a:off x="3275856" y="3573016"/>
            <a:ext cx="3168352" cy="218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3120" y="6075352"/>
            <a:ext cx="2801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</a:t>
            </a:r>
            <a:endParaRPr lang="ru-RU" sz="1600" b="1" cap="all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16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  участников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65012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000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 cap="all" dirty="0" smtClean="0"/>
              <a:t>мероприятия для учащихся образовательных учреждений Адмиралтейского района, направленных на формирование </a:t>
            </a:r>
            <a:r>
              <a:rPr lang="ru-RU" sz="1600" b="1" cap="all" dirty="0"/>
              <a:t>экологической культуры </a:t>
            </a:r>
            <a:r>
              <a:rPr lang="ru-RU" sz="1600" b="1" cap="all" dirty="0" smtClean="0"/>
              <a:t>школьников:</a:t>
            </a:r>
            <a:r>
              <a:rPr lang="ru-RU" sz="2400" b="1" cap="all" dirty="0" smtClean="0"/>
              <a:t/>
            </a:r>
            <a:br>
              <a:rPr lang="ru-RU" sz="2400" b="1" cap="all" dirty="0" smtClean="0"/>
            </a:br>
            <a:r>
              <a:rPr lang="ru-RU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Всемирной акции  «Очистим планету от мусора»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88" y="928688"/>
            <a:ext cx="3929062" cy="357187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Районная Акция  «Мы чистим мир» 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000625" y="857250"/>
            <a:ext cx="3733800" cy="4286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Акции «Ящик добрых дел»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5" descr="D:\Фото\Фото 2013-2014\Акция Мы чисти мир 27.09.2013\IMG_9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071938"/>
            <a:ext cx="3571875" cy="2381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6" descr="D:\Фото\Фото 2013-2014\Акция Мы чисти мир 27.09.2013\IMG_9792.JPG"/>
          <p:cNvPicPr>
            <a:picLocks noChangeAspect="1" noChangeArrowheads="1"/>
          </p:cNvPicPr>
          <p:nvPr/>
        </p:nvPicPr>
        <p:blipFill>
          <a:blip r:embed="rId3"/>
          <a:srcRect t="21485" b="5527"/>
          <a:stretch>
            <a:fillRect/>
          </a:stretch>
        </p:blipFill>
        <p:spPr bwMode="auto">
          <a:xfrm>
            <a:off x="428625" y="1357313"/>
            <a:ext cx="37147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4" descr="C:\Users\user\Desktop\Фото и видео ДДТ Измайловский 2014\Фото ИМЦ\ДДТИзм_2а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500688" y="1357313"/>
            <a:ext cx="3213100" cy="2143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7" descr="C:\Users\user\Desktop\Фото и видео ДДТ Измайловский 2014\Фото ИМЦ\ДДТИзм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714750"/>
            <a:ext cx="3286125" cy="234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714875" y="6000750"/>
            <a:ext cx="42735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Акция «Письмо будущему поколению – 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берегите природу»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" y="3643313"/>
            <a:ext cx="20605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Парк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Екатерингоф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Рисунок 17" descr="C:\Users\user\Desktop\Фото и видео ДДТ Измайловский 2014\Фото ИМЦ\ДДТИзм_2б.JPG"/>
          <p:cNvPicPr/>
          <p:nvPr/>
        </p:nvPicPr>
        <p:blipFill>
          <a:blip r:embed="rId6"/>
          <a:srcRect l="8823" r="5882" b="4545"/>
          <a:stretch>
            <a:fillRect/>
          </a:stretch>
        </p:blipFill>
        <p:spPr bwMode="auto">
          <a:xfrm>
            <a:off x="2714625" y="2643188"/>
            <a:ext cx="271462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5143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959</TotalTime>
  <Words>279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Государственное бюджетное образовательное учреждение  дополнительного образования детей Дом детского творчества  Адмиралтейского района Санкт-Петербурга «Измайловский»</vt:lpstr>
      <vt:lpstr>приоритетные направления работы  ДДТ «Измайловский»: </vt:lpstr>
      <vt:lpstr>оснащение учебных кабинетов и занятий необходимым оборудованием и инвентарем в соответствии с требованиями санитарных правил для освоения дополнительных общеобразовательных программ</vt:lpstr>
      <vt:lpstr>организация работы объединений, направленных  на формирование культуры здорового  и безопасного образа жизни</vt:lpstr>
      <vt:lpstr>Формы работы по пропаганде здорового образа жизни</vt:lpstr>
      <vt:lpstr>Учебно-тренировочные сборы, туристские походы</vt:lpstr>
      <vt:lpstr>Организация туристских слетов школьников Адмиралтейского района «Осень», «Зима», «Весна» Ежегодно около 2000 участников</vt:lpstr>
      <vt:lpstr>мероприятия для учащихся образовательных учреждений Адмиралтейского района, направленных на формирование экологической культуры учащихся образовательных учреждений района Акция «Береги природу» в рамках районных турслетов «Осень», «Весна»</vt:lpstr>
      <vt:lpstr>мероприятия для учащихся образовательных учреждений Адмиралтейского района, направленных на формирование экологической культуры школьников: в рамках Всемирной акции  «Очистим планету от мусора»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дополнительного образования детей Дом детского творчества  Адмиралтейского района Санкт-Петербурга «Измайловский»</dc:title>
  <dc:creator>Светлана</dc:creator>
  <cp:lastModifiedBy>Oksana</cp:lastModifiedBy>
  <cp:revision>50</cp:revision>
  <dcterms:created xsi:type="dcterms:W3CDTF">2015-01-27T18:12:02Z</dcterms:created>
  <dcterms:modified xsi:type="dcterms:W3CDTF">2015-03-10T10:27:53Z</dcterms:modified>
</cp:coreProperties>
</file>