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5" r:id="rId5"/>
    <p:sldId id="274" r:id="rId6"/>
    <p:sldId id="267" r:id="rId7"/>
    <p:sldId id="268" r:id="rId8"/>
    <p:sldId id="275" r:id="rId9"/>
    <p:sldId id="270" r:id="rId10"/>
    <p:sldId id="273" r:id="rId11"/>
    <p:sldId id="269" r:id="rId12"/>
    <p:sldId id="271" r:id="rId13"/>
    <p:sldId id="276" r:id="rId14"/>
    <p:sldId id="263" r:id="rId15"/>
    <p:sldId id="27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6600"/>
    <a:srgbClr val="FFCC00"/>
    <a:srgbClr val="FFFF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82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D076B-8822-42DD-A4F1-CCC3B5F1542F}" type="datetimeFigureOut">
              <a:rPr lang="ru-RU" smtClean="0"/>
              <a:t>04.02.2016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96D4B-8907-4A65-B020-DD9C4DE2D0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2207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4c8aa36f71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989138"/>
            <a:ext cx="4235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2400" cy="1470025"/>
          </a:xfrm>
          <a:noFill/>
          <a:ln w="952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44DE8-8A28-459E-B3E8-6DEAB29E3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B6C98-D605-4D8F-9F15-EF31B92C5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56438" y="274638"/>
            <a:ext cx="1908175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31913" y="274638"/>
            <a:ext cx="557212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5FFED-348E-4BFE-8046-B51F58F5B7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CA99B-F196-4390-A97A-D4892134B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F9FAC-6DBA-4158-A495-4629E26DB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3191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24463" y="1600200"/>
            <a:ext cx="3740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F2C2-6FFA-442E-9B97-195CB5177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A4942-E37C-4C53-A407-81DED7CBB1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E0B4F-858B-496E-80C6-A21527455B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91A80-F64A-4615-A2CF-BE829972C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52760-E541-410A-90B6-68DD849F26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EBD2FC-3C3E-4535-92B6-6DD96B8D5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65_5187"/>
          <p:cNvPicPr>
            <a:picLocks noChangeAspect="1" noChangeArrowheads="1"/>
          </p:cNvPicPr>
          <p:nvPr/>
        </p:nvPicPr>
        <p:blipFill>
          <a:blip r:embed="rId13" cstate="print"/>
          <a:srcRect l="35432" r="40158"/>
          <a:stretch>
            <a:fillRect/>
          </a:stretch>
        </p:blipFill>
        <p:spPr bwMode="auto">
          <a:xfrm>
            <a:off x="-36513" y="0"/>
            <a:ext cx="14874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7813" y="6237288"/>
            <a:ext cx="24209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40200" y="6237288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245225"/>
            <a:ext cx="130651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DD9F14B-77A0-4DAE-8B69-DEEC53347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63713" y="274638"/>
            <a:ext cx="7129462" cy="1143000"/>
          </a:xfrm>
          <a:prstGeom prst="rect">
            <a:avLst/>
          </a:prstGeom>
          <a:solidFill>
            <a:schemeClr val="bg1">
              <a:alpha val="89803"/>
            </a:schemeClr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Freeform 11"/>
          <p:cNvSpPr>
            <a:spLocks/>
          </p:cNvSpPr>
          <p:nvPr/>
        </p:nvSpPr>
        <p:spPr bwMode="auto">
          <a:xfrm>
            <a:off x="971550" y="-230188"/>
            <a:ext cx="1008063" cy="7316788"/>
          </a:xfrm>
          <a:custGeom>
            <a:avLst/>
            <a:gdLst>
              <a:gd name="T0" fmla="*/ 798890721 w 635"/>
              <a:gd name="T1" fmla="*/ 389971332 h 4672"/>
              <a:gd name="T2" fmla="*/ 0 w 635"/>
              <a:gd name="T3" fmla="*/ 2147483647 h 4672"/>
              <a:gd name="T4" fmla="*/ 798890721 w 635"/>
              <a:gd name="T5" fmla="*/ 2147483647 h 4672"/>
              <a:gd name="T6" fmla="*/ 1600300806 w 635"/>
              <a:gd name="T7" fmla="*/ 2147483647 h 4672"/>
              <a:gd name="T8" fmla="*/ 798890721 w 635"/>
              <a:gd name="T9" fmla="*/ 389971332 h 467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35" h="4672">
                <a:moveTo>
                  <a:pt x="317" y="159"/>
                </a:moveTo>
                <a:cubicBezTo>
                  <a:pt x="211" y="318"/>
                  <a:pt x="0" y="1928"/>
                  <a:pt x="0" y="2654"/>
                </a:cubicBezTo>
                <a:cubicBezTo>
                  <a:pt x="0" y="3380"/>
                  <a:pt x="211" y="4672"/>
                  <a:pt x="317" y="4513"/>
                </a:cubicBezTo>
                <a:cubicBezTo>
                  <a:pt x="423" y="4354"/>
                  <a:pt x="635" y="2427"/>
                  <a:pt x="635" y="1701"/>
                </a:cubicBezTo>
                <a:cubicBezTo>
                  <a:pt x="635" y="975"/>
                  <a:pt x="423" y="0"/>
                  <a:pt x="317" y="159"/>
                </a:cubicBez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600200"/>
            <a:ext cx="7632700" cy="45259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b="1">
          <a:solidFill>
            <a:srgbClr val="6633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muzeyishkola.blogspot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noFill/>
          <a:ln w="19050"/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chemeClr val="tx1"/>
                </a:solidFill>
              </a:rPr>
              <a:t>ИТОГИ ПРОГРАММЫ РАЗВИТИЯ РОС 2011-2015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ПРОЕКТ «Музей и школа»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714348" y="5572140"/>
            <a:ext cx="8429652" cy="128586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z="1800" b="1" dirty="0" smtClean="0"/>
              <a:t>Государственное  бюджетное образовательное учреждение </a:t>
            </a:r>
            <a:br>
              <a:rPr lang="ru-RU" sz="1800" b="1" dirty="0" smtClean="0"/>
            </a:br>
            <a:r>
              <a:rPr lang="ru-RU" sz="1800" b="1" dirty="0" smtClean="0"/>
              <a:t>дополнительного образования детей Дом детского творчества </a:t>
            </a:r>
            <a:br>
              <a:rPr lang="ru-RU" sz="1800" b="1" dirty="0" smtClean="0"/>
            </a:br>
            <a:r>
              <a:rPr lang="ru-RU" sz="1800" b="1" dirty="0" smtClean="0"/>
              <a:t>Адмиралтейского района Санкт-Петербурга «Измайловский»</a:t>
            </a:r>
          </a:p>
          <a:p>
            <a:pPr marL="0" indent="0" eaLnBrk="1" hangingPunct="1">
              <a:buNone/>
            </a:pPr>
            <a:r>
              <a:rPr lang="ru-RU" sz="1600" b="1" i="1" dirty="0" err="1" smtClean="0"/>
              <a:t>Садовникова</a:t>
            </a:r>
            <a:r>
              <a:rPr lang="ru-RU" sz="1600" b="1" i="1" dirty="0" smtClean="0"/>
              <a:t> С.Ю., заведующая отделом методической работы, </a:t>
            </a:r>
            <a:r>
              <a:rPr lang="ru-RU" sz="1600" b="1" i="1" dirty="0" err="1" smtClean="0"/>
              <a:t>Редекоп</a:t>
            </a:r>
            <a:r>
              <a:rPr lang="ru-RU" sz="1600" b="1" i="1" dirty="0" smtClean="0"/>
              <a:t> Е.Д., методист</a:t>
            </a:r>
          </a:p>
          <a:p>
            <a:pPr marL="0" indent="0" eaLnBrk="1" hangingPunct="1">
              <a:buFontTx/>
              <a:buNone/>
            </a:pPr>
            <a:endParaRPr lang="ru-RU" sz="1600" dirty="0" smtClean="0"/>
          </a:p>
          <a:p>
            <a:pPr marL="0" indent="0" eaLnBrk="1" hangingPunct="1">
              <a:buFontTx/>
              <a:buNone/>
            </a:pPr>
            <a:r>
              <a:rPr lang="ru-RU" sz="2400" b="1" dirty="0" smtClean="0"/>
              <a:t> 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732463"/>
            <a:ext cx="749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3173" y="179882"/>
            <a:ext cx="6389355" cy="1417638"/>
          </a:xfrm>
        </p:spPr>
        <p:txBody>
          <a:bodyPr/>
          <a:lstStyle/>
          <a:p>
            <a:pPr>
              <a:defRPr/>
            </a:pPr>
            <a:r>
              <a:rPr lang="ru-RU" sz="1800" b="1" cap="all" dirty="0" smtClean="0">
                <a:solidFill>
                  <a:schemeClr val="tx1"/>
                </a:solidFill>
              </a:rPr>
              <a:t>Концепция инновационной деятельности </a:t>
            </a:r>
            <a:br>
              <a:rPr lang="ru-RU" sz="1800" b="1" cap="all" dirty="0" smtClean="0">
                <a:solidFill>
                  <a:schemeClr val="tx1"/>
                </a:solidFill>
              </a:rPr>
            </a:br>
            <a:r>
              <a:rPr lang="ru-RU" sz="1800" b="1" cap="all" dirty="0" smtClean="0">
                <a:solidFill>
                  <a:schemeClr val="tx1"/>
                </a:solidFill>
              </a:rPr>
              <a:t>РМО руководителей школьных музеев ОУ Адмиралтейского района Санкт-Петербурга</a:t>
            </a:r>
            <a:r>
              <a:rPr lang="ru-RU" sz="1800" b="1" cap="all" dirty="0" smtClean="0"/>
              <a:t/>
            </a:r>
            <a:br>
              <a:rPr lang="ru-RU" sz="1800" b="1" cap="all" dirty="0" smtClean="0"/>
            </a:br>
            <a:r>
              <a:rPr lang="ru-RU" sz="1800" b="1" dirty="0" smtClean="0">
                <a:solidFill>
                  <a:schemeClr val="tx1"/>
                </a:solidFill>
              </a:rPr>
              <a:t>(авторы - </a:t>
            </a:r>
            <a:r>
              <a:rPr lang="ru-RU" sz="1800" b="1" dirty="0" err="1" smtClean="0">
                <a:solidFill>
                  <a:schemeClr val="tx1"/>
                </a:solidFill>
              </a:rPr>
              <a:t>Прасолова</a:t>
            </a:r>
            <a:r>
              <a:rPr lang="ru-RU" sz="1800" b="1" dirty="0" smtClean="0">
                <a:solidFill>
                  <a:schemeClr val="tx1"/>
                </a:solidFill>
              </a:rPr>
              <a:t> С.В., </a:t>
            </a:r>
            <a:r>
              <a:rPr lang="ru-RU" sz="1800" b="1" dirty="0" err="1" smtClean="0">
                <a:solidFill>
                  <a:schemeClr val="tx1"/>
                </a:solidFill>
              </a:rPr>
              <a:t>Редекоп</a:t>
            </a:r>
            <a:r>
              <a:rPr lang="ru-RU" sz="1800" b="1" dirty="0" smtClean="0">
                <a:solidFill>
                  <a:schemeClr val="tx1"/>
                </a:solidFill>
              </a:rPr>
              <a:t> Е.Д.,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методисты ДДТ «Измайловский») 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3286116" y="1571612"/>
            <a:ext cx="2500330" cy="3286148"/>
          </a:xfrm>
        </p:spPr>
        <p:txBody>
          <a:bodyPr/>
          <a:lstStyle/>
          <a:p>
            <a:r>
              <a:rPr lang="ru-RU" sz="1600" dirty="0" smtClean="0">
                <a:solidFill>
                  <a:srgbClr val="FFFFFF"/>
                </a:solidFill>
              </a:rPr>
              <a:t>Опыт работы РМО и ДДТ  по реализации проекта «Музей и школа» и Концепции представлены на международной научной конференции «</a:t>
            </a:r>
            <a:r>
              <a:rPr lang="ru-RU" sz="1600" dirty="0" err="1" smtClean="0">
                <a:solidFill>
                  <a:srgbClr val="FFFFFF"/>
                </a:solidFill>
              </a:rPr>
              <a:t>Музеология</a:t>
            </a:r>
            <a:r>
              <a:rPr lang="ru-RU" sz="1600" dirty="0" smtClean="0">
                <a:solidFill>
                  <a:srgbClr val="FFFFFF"/>
                </a:solidFill>
              </a:rPr>
              <a:t> – музееведение в </a:t>
            </a:r>
            <a:r>
              <a:rPr lang="en-US" sz="1600" dirty="0" smtClean="0">
                <a:solidFill>
                  <a:srgbClr val="FFFFFF"/>
                </a:solidFill>
              </a:rPr>
              <a:t>XXI</a:t>
            </a:r>
            <a:r>
              <a:rPr lang="ru-RU" sz="1600" dirty="0" smtClean="0">
                <a:solidFill>
                  <a:srgbClr val="FFFFFF"/>
                </a:solidFill>
              </a:rPr>
              <a:t> веке: Проблемы изучения и преподавания» (СПбГУ Институт истории (кафедра </a:t>
            </a:r>
            <a:r>
              <a:rPr lang="ru-RU" sz="1600" dirty="0" err="1" smtClean="0">
                <a:solidFill>
                  <a:srgbClr val="FFFFFF"/>
                </a:solidFill>
              </a:rPr>
              <a:t>музеологии</a:t>
            </a:r>
            <a:r>
              <a:rPr lang="ru-RU" sz="1600" dirty="0" smtClean="0">
                <a:solidFill>
                  <a:srgbClr val="FFFFFF"/>
                </a:solidFill>
              </a:rPr>
              <a:t>), </a:t>
            </a:r>
            <a:br>
              <a:rPr lang="ru-RU" sz="1600" dirty="0" smtClean="0">
                <a:solidFill>
                  <a:srgbClr val="FFFFFF"/>
                </a:solidFill>
              </a:rPr>
            </a:br>
            <a:r>
              <a:rPr lang="ru-RU" sz="1600" dirty="0" smtClean="0">
                <a:solidFill>
                  <a:srgbClr val="FFFFFF"/>
                </a:solidFill>
              </a:rPr>
              <a:t>23 мая 2014 г.</a:t>
            </a:r>
          </a:p>
        </p:txBody>
      </p:sp>
      <p:pic>
        <p:nvPicPr>
          <p:cNvPr id="17" name="Picture 3" descr="C:\Users\Светлана\Desktop\yabloko_diplom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000240"/>
            <a:ext cx="3027945" cy="4379916"/>
          </a:xfrm>
          <a:prstGeom prst="rect">
            <a:avLst/>
          </a:prstGeom>
          <a:noFill/>
        </p:spPr>
      </p:pic>
      <p:pic>
        <p:nvPicPr>
          <p:cNvPr id="18" name="Picture 2" descr="C:\Users\Светлана\Desktop\svidetellstvo_muze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71480"/>
            <a:ext cx="2928958" cy="4142615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1643042" y="5286388"/>
            <a:ext cx="4071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1600" b="1" kern="0" dirty="0" smtClean="0">
                <a:solidFill>
                  <a:srgbClr val="FFFFFF"/>
                </a:solidFill>
                <a:latin typeface="Calibri"/>
              </a:rPr>
              <a:t>Концепция… - победитель </a:t>
            </a:r>
            <a:r>
              <a:rPr lang="ru-RU" sz="1600" b="1" kern="0" dirty="0">
                <a:solidFill>
                  <a:srgbClr val="FFFFFF"/>
                </a:solidFill>
                <a:latin typeface="Calibri"/>
              </a:rPr>
              <a:t>конкурса инновационных образовательных учреждений «Хрустальное яблоко» Института ФГНУ «Институт психолого-педагогических проблем детства» </a:t>
            </a:r>
            <a:r>
              <a:rPr lang="ru-RU" sz="1600" b="1" kern="0" dirty="0" smtClean="0">
                <a:solidFill>
                  <a:srgbClr val="FFFFFF"/>
                </a:solidFill>
                <a:latin typeface="Calibri"/>
              </a:rPr>
              <a:t>РАО</a:t>
            </a:r>
            <a:r>
              <a:rPr lang="ru-RU" sz="1600" b="1" kern="0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1472" y="0"/>
            <a:ext cx="8147050" cy="706437"/>
          </a:xfrm>
        </p:spPr>
        <p:txBody>
          <a:bodyPr/>
          <a:lstStyle/>
          <a:p>
            <a:pPr>
              <a:defRPr/>
            </a:pPr>
            <a:r>
              <a:rPr lang="ru-RU" sz="20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публикации в печатных изданиях об опыте работы </a:t>
            </a:r>
            <a:br>
              <a:rPr lang="ru-RU" sz="20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реализации проекта «Музей и школа»:</a:t>
            </a:r>
            <a:endParaRPr lang="ru-RU" sz="2000" b="1" cap="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Объект 5"/>
          <p:cNvSpPr>
            <a:spLocks noGrp="1"/>
          </p:cNvSpPr>
          <p:nvPr>
            <p:ph sz="quarter" idx="1"/>
          </p:nvPr>
        </p:nvSpPr>
        <p:spPr>
          <a:xfrm>
            <a:off x="1643042" y="785794"/>
            <a:ext cx="7500958" cy="5857916"/>
          </a:xfrm>
        </p:spPr>
        <p:txBody>
          <a:bodyPr/>
          <a:lstStyle/>
          <a:p>
            <a:pPr>
              <a:spcBef>
                <a:spcPts val="300"/>
              </a:spcBef>
            </a:pPr>
            <a:r>
              <a:rPr lang="ru-RU" sz="1300" b="1" dirty="0" err="1" smtClean="0"/>
              <a:t>Редекоп</a:t>
            </a:r>
            <a:r>
              <a:rPr lang="ru-RU" sz="1300" b="1" dirty="0" smtClean="0"/>
              <a:t> Е.Д. Инновационная деятельность музеев Адмиралтейского района Санкт-Петербурга // Формирование инновационного образовательного пространства Санкт-Петербурга. – М. – СПб., 2012.</a:t>
            </a:r>
          </a:p>
          <a:p>
            <a:pPr>
              <a:spcBef>
                <a:spcPts val="300"/>
              </a:spcBef>
            </a:pPr>
            <a:r>
              <a:rPr lang="ru-RU" sz="1300" b="1" dirty="0" err="1" smtClean="0"/>
              <a:t>Редекоп</a:t>
            </a:r>
            <a:r>
              <a:rPr lang="ru-RU" sz="1300" b="1" dirty="0" smtClean="0"/>
              <a:t> Е.Д. Гражданственность и патриотизм – основные составляющие деятельности школьных музеев в духовно-нравственном воспитании детей и молодежи // Реализация программ духовно-нравственного воспитания средствами туризма и краеведения - М., СПб.; Киров, 2013.</a:t>
            </a:r>
          </a:p>
          <a:p>
            <a:pPr>
              <a:spcBef>
                <a:spcPts val="300"/>
              </a:spcBef>
            </a:pPr>
            <a:r>
              <a:rPr lang="ru-RU" sz="1300" b="1" dirty="0" err="1" smtClean="0"/>
              <a:t>Редекоп</a:t>
            </a:r>
            <a:r>
              <a:rPr lang="ru-RU" sz="1300" b="1" dirty="0" smtClean="0"/>
              <a:t> Е.Д. Интеграция музейной работы в образовательных учреждениях Адмиралтейского района Санкт-Петербурга // Гражданско-патриотические аспекты воспитательного потенциала современной образовательной организации Санкт-Петербурга. - СПб.: Европейский дом, 2014.</a:t>
            </a:r>
          </a:p>
          <a:p>
            <a:pPr>
              <a:defRPr/>
            </a:pPr>
            <a:r>
              <a:rPr lang="ru-RU" sz="1300" b="1" dirty="0" err="1" smtClean="0"/>
              <a:t>Редекоп</a:t>
            </a:r>
            <a:r>
              <a:rPr lang="ru-RU" sz="1300" b="1" dirty="0" smtClean="0"/>
              <a:t> Е.Д., </a:t>
            </a:r>
            <a:r>
              <a:rPr lang="ru-RU" sz="1300" b="1" dirty="0" err="1" smtClean="0"/>
              <a:t>Прасолова</a:t>
            </a:r>
            <a:r>
              <a:rPr lang="ru-RU" sz="1300" b="1" dirty="0" smtClean="0"/>
              <a:t> С.В. Инновационная деятельность районного методического объединения руководителей школьных музеев Адмиралтейского района Санкт-Петербурга // Современные проблемы и перспективы развития физической культуры, спорта, туризма и краеведения в системе воспитания молодежи. Материалы международной научно-практической заочной конференции. Под редакцией Л.Г. </a:t>
            </a:r>
            <a:r>
              <a:rPr lang="ru-RU" sz="1300" b="1" dirty="0" err="1" smtClean="0"/>
              <a:t>Рубис</a:t>
            </a:r>
            <a:r>
              <a:rPr lang="ru-RU" sz="1300" b="1" dirty="0" smtClean="0"/>
              <a:t>. – СПб., 2014. </a:t>
            </a:r>
          </a:p>
          <a:p>
            <a:pPr>
              <a:defRPr/>
            </a:pPr>
            <a:r>
              <a:rPr lang="ru-RU" sz="1300" b="1" dirty="0" err="1" smtClean="0"/>
              <a:t>Прасолова</a:t>
            </a:r>
            <a:r>
              <a:rPr lang="ru-RU" sz="1300" b="1" dirty="0" smtClean="0"/>
              <a:t> С.В., </a:t>
            </a:r>
            <a:r>
              <a:rPr lang="ru-RU" sz="1300" b="1" dirty="0" err="1" smtClean="0"/>
              <a:t>Редекоп</a:t>
            </a:r>
            <a:r>
              <a:rPr lang="ru-RU" sz="1300" b="1" dirty="0" smtClean="0"/>
              <a:t> Е.Д. Концепция инновационной деятельности РМО руководителей школьных музеев ОУ Адмиралтейского района Санкт-Петербурга // Материалы международной научной конференции «</a:t>
            </a:r>
            <a:r>
              <a:rPr lang="ru-RU" sz="1300" b="1" dirty="0" err="1" smtClean="0"/>
              <a:t>Музеология</a:t>
            </a:r>
            <a:r>
              <a:rPr lang="ru-RU" sz="1300" b="1" dirty="0" smtClean="0"/>
              <a:t> – музееведение в </a:t>
            </a:r>
            <a:r>
              <a:rPr lang="en-US" sz="1300" b="1" dirty="0" smtClean="0"/>
              <a:t>XXI</a:t>
            </a:r>
            <a:r>
              <a:rPr lang="ru-RU" sz="1300" b="1" dirty="0" smtClean="0"/>
              <a:t> веке: Проблемы изучения и преподавания» (СПбГУ Институт истории (кафедра </a:t>
            </a:r>
            <a:r>
              <a:rPr lang="ru-RU" sz="1300" b="1" dirty="0" err="1" smtClean="0"/>
              <a:t>музеологии</a:t>
            </a:r>
            <a:r>
              <a:rPr lang="ru-RU" sz="1300" b="1" dirty="0" smtClean="0"/>
              <a:t>), 23 мая 2014 г.);</a:t>
            </a:r>
          </a:p>
          <a:p>
            <a:pPr>
              <a:defRPr/>
            </a:pPr>
            <a:r>
              <a:rPr lang="ru-RU" sz="1300" b="1" dirty="0" err="1" smtClean="0"/>
              <a:t>Прасолова</a:t>
            </a:r>
            <a:r>
              <a:rPr lang="ru-RU" sz="1300" b="1" dirty="0" smtClean="0"/>
              <a:t> С.В., </a:t>
            </a:r>
            <a:r>
              <a:rPr lang="ru-RU" sz="1300" b="1" dirty="0" err="1" smtClean="0"/>
              <a:t>Редекоп</a:t>
            </a:r>
            <a:r>
              <a:rPr lang="ru-RU" sz="1300" b="1" dirty="0" smtClean="0"/>
              <a:t> Е.Д. Инновационная деятельность районного методического объединения руководителей школьных музеев Адмиралтейского района Санкт-Петербурга</a:t>
            </a:r>
            <a:r>
              <a:rPr lang="ru-RU" sz="1300" b="1" cap="all" dirty="0" smtClean="0"/>
              <a:t>» //</a:t>
            </a:r>
            <a:r>
              <a:rPr lang="ru-RU" sz="1300" b="1" dirty="0" smtClean="0"/>
              <a:t> Развитие системы воспитания и дополнительного образования детей как единого образовательного пространства для повышения качества городской среды (сборник по итогам городского научно-практического семинара). - СПб., 2014.</a:t>
            </a:r>
          </a:p>
          <a:p>
            <a:pPr lvl="0">
              <a:defRPr/>
            </a:pPr>
            <a:r>
              <a:rPr lang="ru-RU" sz="13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Редекоп</a:t>
            </a:r>
            <a:r>
              <a:rPr lang="ru-RU" sz="13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Е.Д., </a:t>
            </a:r>
            <a:r>
              <a:rPr lang="ru-RU" sz="13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Прасолова</a:t>
            </a:r>
            <a:r>
              <a:rPr lang="ru-RU" sz="13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С.В. Школьный музей – организатор инновационной деятельности в сфере патриотического и гражданского воспитания личности школьника // материалы </a:t>
            </a:r>
            <a:r>
              <a:rPr lang="en-US" sz="13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V</a:t>
            </a:r>
            <a:r>
              <a:rPr lang="ru-RU" sz="13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Открытых </a:t>
            </a:r>
            <a:r>
              <a:rPr lang="ru-RU" sz="13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Алишевских</a:t>
            </a:r>
            <a:r>
              <a:rPr lang="ru-RU" sz="13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педагогических чтений «Гражданско-патриотический и нравственный потенциал дополнительного образования детей». – СПб., 2014.</a:t>
            </a:r>
          </a:p>
          <a:p>
            <a:pPr>
              <a:buNone/>
              <a:defRPr/>
            </a:pPr>
            <a:endParaRPr lang="ru-RU" sz="1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274638"/>
            <a:ext cx="8424862" cy="12827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Деятельность Дома детского творчества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по реализации проекта «Музей и школа» отражена на сайте учреждения, материалы по проекту размещаются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на </a:t>
            </a:r>
            <a:r>
              <a:rPr lang="ru-RU" sz="2000" b="1" dirty="0" err="1" smtClean="0">
                <a:solidFill>
                  <a:schemeClr val="tx1"/>
                </a:solidFill>
              </a:rPr>
              <a:t>блоге</a:t>
            </a:r>
            <a:r>
              <a:rPr lang="ru-RU" sz="2000" b="1" dirty="0" smtClean="0">
                <a:solidFill>
                  <a:schemeClr val="tx1"/>
                </a:solidFill>
              </a:rPr>
              <a:t> (</a:t>
            </a:r>
            <a:r>
              <a:rPr lang="ru-RU" sz="2000" b="1" u="sng" dirty="0" smtClean="0">
                <a:solidFill>
                  <a:schemeClr val="tx1"/>
                </a:solidFill>
                <a:hlinkClick r:id="rId2"/>
              </a:rPr>
              <a:t>http://muzeyishkola.blogspot.ru/</a:t>
            </a:r>
            <a:r>
              <a:rPr lang="ru-RU" sz="2000" b="1" dirty="0" smtClean="0">
                <a:solidFill>
                  <a:schemeClr val="tx1"/>
                </a:solidFill>
              </a:rPr>
              <a:t>),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имеются публикации в средствах массовой информации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928794" y="1928802"/>
            <a:ext cx="7035819" cy="4754561"/>
          </a:xfrm>
        </p:spPr>
        <p:txBody>
          <a:bodyPr/>
          <a:lstStyle/>
          <a:p>
            <a:pPr>
              <a:defRPr/>
            </a:pPr>
            <a:r>
              <a:rPr lang="ru-RU" sz="1800" b="1" dirty="0" smtClean="0"/>
              <a:t>У </a:t>
            </a:r>
            <a:r>
              <a:rPr lang="ru-RU" sz="1800" b="1" dirty="0"/>
              <a:t>подвига есть имена! / газета «Адмиралтейский вестник»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№ </a:t>
            </a:r>
            <a:r>
              <a:rPr lang="ru-RU" sz="1800" b="1" dirty="0"/>
              <a:t>1 (286), январь-февраль 2013.</a:t>
            </a:r>
          </a:p>
          <a:p>
            <a:pPr>
              <a:defRPr/>
            </a:pPr>
            <a:r>
              <a:rPr lang="ru-RU" sz="1800" b="1" dirty="0"/>
              <a:t>Ласточка над городом» (о завершении районного этапа городской акции «Блокадная ласточка») / газета «Вестник Адмиралтейского района», № 8, декабрь 2013.</a:t>
            </a:r>
          </a:p>
          <a:p>
            <a:pPr>
              <a:defRPr/>
            </a:pPr>
            <a:r>
              <a:rPr lang="ru-RU" sz="1800" b="1" dirty="0"/>
              <a:t>Память жива / газета «Измайловская слобода»,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№ </a:t>
            </a:r>
            <a:r>
              <a:rPr lang="ru-RU" sz="1800" b="1" dirty="0"/>
              <a:t>1 (234), январь 2014.</a:t>
            </a:r>
          </a:p>
          <a:p>
            <a:pPr>
              <a:defRPr/>
            </a:pPr>
            <a:r>
              <a:rPr lang="ru-RU" sz="1800" b="1" dirty="0"/>
              <a:t>Я пишу вам из будущего / газета «Адмиралтейская газета»,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№ </a:t>
            </a:r>
            <a:r>
              <a:rPr lang="ru-RU" sz="1800" b="1" dirty="0"/>
              <a:t>1 (492), февраль 2014;</a:t>
            </a:r>
          </a:p>
          <a:p>
            <a:pPr>
              <a:defRPr/>
            </a:pPr>
            <a:r>
              <a:rPr lang="ru-RU" sz="1800" b="1" dirty="0"/>
              <a:t>Был город-фронт / газета «Адмиралтейская газета», 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№ </a:t>
            </a:r>
            <a:r>
              <a:rPr lang="ru-RU" sz="1800" b="1" dirty="0"/>
              <a:t>1 (492), февраль </a:t>
            </a:r>
            <a:r>
              <a:rPr lang="ru-RU" sz="1800" b="1" dirty="0" smtClean="0"/>
              <a:t>2014.</a:t>
            </a:r>
          </a:p>
          <a:p>
            <a:pPr>
              <a:defRPr/>
            </a:pPr>
            <a:r>
              <a:rPr lang="ru-RU" sz="1800" b="1" dirty="0"/>
              <a:t>Работы участников конференции «Война. Блокада. Ленинград» и акции «Блокадная ласточка» вошли в сборник по итогам мероприятий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0"/>
            <a:ext cx="7129462" cy="785794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tx2"/>
                </a:solidFill>
              </a:rPr>
              <a:t>Ожидаемые результаты достигнуты: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785794"/>
            <a:ext cx="7215206" cy="6072206"/>
          </a:xfrm>
        </p:spPr>
        <p:txBody>
          <a:bodyPr/>
          <a:lstStyle/>
          <a:p>
            <a:pPr lvl="0"/>
            <a:r>
              <a:rPr lang="ru-RU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Повысился интерес учащихся к изучению истории своего учреждения, района, города, страны, проявляется чувство патриотизма к своей стране, через систему творческого участия в деятельности музея.</a:t>
            </a:r>
          </a:p>
          <a:p>
            <a:pPr lvl="0"/>
            <a:r>
              <a:rPr lang="ru-RU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Повысилась эффективность работы школьных музеев за счет использования инновационных форм и методов для решения воспитательных задач ОУ.</a:t>
            </a:r>
          </a:p>
          <a:p>
            <a:pPr lvl="0"/>
            <a:r>
              <a:rPr lang="ru-RU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Осуществляется взаимодействие школьных музеев различной направленности в целях создания единого воспитательного и образовательного пространства. </a:t>
            </a:r>
          </a:p>
          <a:p>
            <a:pPr lvl="0"/>
            <a:r>
              <a:rPr lang="ru-RU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Осуществляется освоение учащимися приемов музейной деятельности.</a:t>
            </a:r>
          </a:p>
          <a:p>
            <a:pPr lvl="0"/>
            <a:r>
              <a:rPr lang="ru-RU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Расширяются возможности школьных музеев за счет социального партнерства с музеями других образовательных учреждений, </a:t>
            </a:r>
            <a:r>
              <a:rPr lang="ru-RU" sz="17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СПбАППО</a:t>
            </a:r>
            <a:r>
              <a:rPr lang="ru-RU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, образовательными учреждениями, муниципальными округами, союзами ветеранов, творческими союзами и другими организациями.</a:t>
            </a:r>
          </a:p>
          <a:p>
            <a:pPr lvl="0"/>
            <a:r>
              <a:rPr lang="ru-RU" sz="17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Расширяется информационное пространства деятельности школьных музеев Адмиралтейского района путем сотрудничества с образовательными учреждениями, НМЦ, отделом образования Администрации Адмиралтейского района, Муниципальными округами.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chemeClr val="tx1"/>
                </a:solidFill>
              </a:rPr>
              <a:t>Образовательные продукты проекта: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3" y="1600200"/>
            <a:ext cx="7035819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Презентация итоговых материалов проекта </a:t>
            </a:r>
            <a:b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в интернете и СМИ.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Сборник лучших статей конференций </a:t>
            </a:r>
            <a:b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 проблематике проекта.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Сборник методических разработок </a:t>
            </a:r>
            <a:b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по направлениям проекта.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Публичный отчет о реализации проекта </a:t>
            </a:r>
            <a:b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«Музей и школа».</a:t>
            </a:r>
          </a:p>
          <a:p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5. Финальное мероприятие «Итоги реализации проекта «Музей и школа» - </a:t>
            </a:r>
            <a:r>
              <a:rPr lang="ru-RU" sz="2400" b="1" dirty="0" err="1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Межмузейная</a:t>
            </a:r>
            <a:r>
              <a:rPr lang="ru-RU" sz="24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 ассамблея состоялось 24 апреля 2015 года.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cap="all" dirty="0" smtClean="0">
                <a:solidFill>
                  <a:srgbClr val="FFFFFF"/>
                </a:solidFill>
              </a:rPr>
              <a:t>Выражаем огромную благодарность</a:t>
            </a:r>
            <a:br>
              <a:rPr lang="ru-RU" sz="2800" cap="all" dirty="0" smtClean="0">
                <a:solidFill>
                  <a:srgbClr val="FFFFFF"/>
                </a:solidFill>
              </a:rPr>
            </a:br>
            <a:r>
              <a:rPr lang="ru-RU" sz="2800" cap="all" dirty="0" smtClean="0">
                <a:solidFill>
                  <a:srgbClr val="FFFFFF"/>
                </a:solidFill>
              </a:rPr>
              <a:t>всем участникам проекта!</a:t>
            </a:r>
            <a:endParaRPr lang="ru-RU" sz="2800" cap="all" dirty="0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79" y="1600200"/>
            <a:ext cx="7250133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rgbClr val="FFFFFF"/>
                </a:solidFill>
              </a:rPr>
              <a:t>Все школьные музеи 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в период реализации проекта 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на базах своих учреждений</a:t>
            </a:r>
            <a:br>
              <a:rPr lang="ru-RU" dirty="0" smtClean="0">
                <a:solidFill>
                  <a:srgbClr val="FFFFFF"/>
                </a:solidFill>
              </a:rPr>
            </a:br>
            <a:r>
              <a:rPr lang="ru-RU" dirty="0" smtClean="0">
                <a:solidFill>
                  <a:srgbClr val="FFFFFF"/>
                </a:solidFill>
              </a:rPr>
              <a:t>проводили районные мероприятия для учащихся образовательных учреждений Адмиралтейского района</a:t>
            </a:r>
          </a:p>
          <a:p>
            <a:pPr algn="ctr">
              <a:buNone/>
            </a:pPr>
            <a:r>
              <a:rPr lang="ru-RU" dirty="0" smtClean="0">
                <a:solidFill>
                  <a:srgbClr val="FFFFFF"/>
                </a:solidFill>
              </a:rPr>
              <a:t>и  районного методического объединения руководителей школьных музеев 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4538" y="0"/>
            <a:ext cx="7129462" cy="1143000"/>
          </a:xfrm>
        </p:spPr>
        <p:txBody>
          <a:bodyPr/>
          <a:lstStyle/>
          <a:p>
            <a:r>
              <a:rPr lang="ru-RU" sz="2000" cap="all" dirty="0" smtClean="0">
                <a:solidFill>
                  <a:schemeClr val="tx1"/>
                </a:solidFill>
              </a:rPr>
              <a:t>Цель проекта: </a:t>
            </a:r>
            <a:r>
              <a:rPr lang="ru-RU" sz="2000" i="1" cap="all" dirty="0" smtClean="0">
                <a:solidFill>
                  <a:schemeClr val="tx1"/>
                </a:solidFill>
              </a:rPr>
              <a:t>создание условий для развития музейной деятельности в образовательных учреждениях Адмиралтейского района</a:t>
            </a:r>
            <a:endParaRPr lang="ru-RU" sz="2000" i="1" cap="all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285860"/>
            <a:ext cx="7107256" cy="5357850"/>
          </a:xfrm>
        </p:spPr>
        <p:txBody>
          <a:bodyPr/>
          <a:lstStyle/>
          <a:p>
            <a:pPr lvl="0">
              <a:buNone/>
            </a:pPr>
            <a:r>
              <a:rPr lang="ru-RU" sz="2400" b="1" i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Задачи:</a:t>
            </a:r>
            <a:r>
              <a:rPr lang="ru-RU" sz="24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ru-RU" sz="1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Повышать статус школьных музеев как центров гражданско-патриотической и социальной деятельности образовательного учреждения.</a:t>
            </a:r>
          </a:p>
          <a:p>
            <a:pPr lvl="0"/>
            <a:r>
              <a:rPr lang="ru-RU" sz="1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Воспитывать у учащихся социальную ответственность, патриотизм и гражданскую позицию по отношению </a:t>
            </a:r>
            <a:br>
              <a:rPr lang="ru-RU" sz="1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ru-RU" sz="1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к Санкт-Петербургу и России, укреплять гуманистические ценности.</a:t>
            </a:r>
          </a:p>
          <a:p>
            <a:pPr lvl="0"/>
            <a:r>
              <a:rPr lang="ru-RU" sz="1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Развивать у учащихся коммуникативные компетенции, навыки исследовательской работы, поддерживать творческие способности детей, формировать интерес к отечественной культуре и уважительное отношение к нравственным ценностям. </a:t>
            </a:r>
          </a:p>
          <a:p>
            <a:r>
              <a:rPr lang="ru-RU" sz="1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Выявлять наиболее рациональные формы и методы совместной работы школьных музеев с разными типами образовательных учреждений.</a:t>
            </a:r>
          </a:p>
          <a:p>
            <a:pPr lvl="0"/>
            <a:r>
              <a:rPr lang="ru-RU" sz="18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Обобщать опыт  работы школьных музеев, вырабатывать и совершенствовать научно-методические рекомендации.</a:t>
            </a:r>
          </a:p>
          <a:p>
            <a:pPr lvl="0"/>
            <a:endParaRPr lang="ru-RU" sz="1800" b="1" dirty="0" smtClean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71500" y="285728"/>
            <a:ext cx="8229600" cy="1000147"/>
          </a:xfrm>
        </p:spPr>
        <p:txBody>
          <a:bodyPr/>
          <a:lstStyle/>
          <a:p>
            <a:pPr algn="ctr" eaLnBrk="1" hangingPunct="1"/>
            <a:r>
              <a:rPr lang="ru-RU" altLang="ru-RU" sz="2800" b="1" dirty="0" smtClean="0">
                <a:solidFill>
                  <a:schemeClr val="tx1"/>
                </a:solidFill>
              </a:rPr>
              <a:t>Основные участники проекта </a:t>
            </a:r>
            <a:br>
              <a:rPr lang="ru-RU" altLang="ru-RU" sz="2800" b="1" dirty="0" smtClean="0">
                <a:solidFill>
                  <a:schemeClr val="tx1"/>
                </a:solidFill>
              </a:rPr>
            </a:br>
            <a:r>
              <a:rPr lang="ru-RU" altLang="ru-RU" sz="2800" b="1" dirty="0" smtClean="0">
                <a:solidFill>
                  <a:schemeClr val="tx1"/>
                </a:solidFill>
              </a:rPr>
              <a:t>«</a:t>
            </a:r>
            <a:r>
              <a:rPr lang="ru-RU" altLang="ru-RU" sz="2800" b="1" cap="all" dirty="0" smtClean="0">
                <a:solidFill>
                  <a:schemeClr val="tx1"/>
                </a:solidFill>
              </a:rPr>
              <a:t>Музей и школа</a:t>
            </a:r>
            <a:r>
              <a:rPr lang="ru-RU" altLang="ru-RU" sz="2800" b="1" dirty="0" smtClean="0">
                <a:solidFill>
                  <a:schemeClr val="tx1"/>
                </a:solidFill>
              </a:rPr>
              <a:t>»</a:t>
            </a:r>
            <a:endParaRPr lang="ru-RU" altLang="ru-RU" sz="2800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1285860"/>
            <a:ext cx="6858018" cy="557214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Вторая СПб гимназия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истории "Второй Санкт-Петербургской гимназии Императора Александра Первого»</a:t>
            </a:r>
            <a:endParaRPr lang="ru-RU" sz="1800" b="1" dirty="0" smtClean="0">
              <a:solidFill>
                <a:schemeClr val="tx1"/>
              </a:solidFill>
            </a:endParaRP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Школа № 235 -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«А музы не молчали...»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Школа № 238 -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«Герои </a:t>
            </a:r>
            <a:r>
              <a:rPr lang="ru-RU" sz="1800" b="1" i="1" dirty="0" err="1" smtClean="0">
                <a:solidFill>
                  <a:schemeClr val="tx1"/>
                </a:solidFill>
              </a:rPr>
              <a:t>Ораниенбаумского</a:t>
            </a:r>
            <a:r>
              <a:rPr lang="ru-RU" sz="1800" b="1" i="1" dirty="0" smtClean="0">
                <a:solidFill>
                  <a:schemeClr val="tx1"/>
                </a:solidFill>
              </a:rPr>
              <a:t> плацдарма»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Школа № 245 -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«Наш дом»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Школа № 256 </a:t>
            </a:r>
            <a:r>
              <a:rPr lang="ru-RU" sz="1800" b="1" i="1" dirty="0" smtClean="0">
                <a:solidFill>
                  <a:schemeClr val="tx1"/>
                </a:solidFill>
              </a:rPr>
              <a:t>-Музей  «Страницы истории школы»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Школа № 259 -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«У истока»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Школа № 266 -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«Дорогами партизанской славы»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Гимназия №272 -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«История гимназии»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Гимназия №278 -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«Зеркало истории»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Школа №280 -	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«История школы»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tabLst>
                <a:tab pos="1798638" algn="l"/>
              </a:tabLs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Школа № 286 -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«Мы помним»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Школа-интернат № 2 -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«Санкт-Петербург вчера, сегодня, завтра» 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ШНИ - </a:t>
            </a:r>
            <a:r>
              <a:rPr lang="ru-RU" sz="1800" b="1" i="1" dirty="0" smtClean="0">
                <a:solidFill>
                  <a:schemeClr val="tx1"/>
                </a:solidFill>
              </a:rPr>
              <a:t>Музей «История Школы Народного искусства Императрицы Александры Федоровны»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b="1" i="1" dirty="0" smtClean="0">
                <a:solidFill>
                  <a:srgbClr val="FFFFFF"/>
                </a:solidFill>
              </a:rPr>
              <a:t>Школа № 616 «Центр </a:t>
            </a:r>
            <a:r>
              <a:rPr lang="en-US" sz="1800" b="1" i="1" dirty="0" smtClean="0">
                <a:solidFill>
                  <a:srgbClr val="FFFFFF"/>
                </a:solidFill>
              </a:rPr>
              <a:t>“</a:t>
            </a:r>
            <a:r>
              <a:rPr lang="ru-RU" sz="1800" b="1" i="1" dirty="0" smtClean="0">
                <a:solidFill>
                  <a:srgbClr val="FFFFFF"/>
                </a:solidFill>
              </a:rPr>
              <a:t>Динамика</a:t>
            </a:r>
            <a:r>
              <a:rPr lang="en-US" sz="1800" b="1" i="1" dirty="0" smtClean="0">
                <a:solidFill>
                  <a:srgbClr val="FFFFFF"/>
                </a:solidFill>
              </a:rPr>
              <a:t>”</a:t>
            </a:r>
            <a:r>
              <a:rPr lang="ru-RU" sz="1800" b="1" i="1" dirty="0" smtClean="0">
                <a:solidFill>
                  <a:srgbClr val="FFFFFF"/>
                </a:solidFill>
              </a:rPr>
              <a:t>»</a:t>
            </a:r>
          </a:p>
          <a:p>
            <a:pPr marL="365760" indent="-256032" eaLnBrk="1" fontAlgn="auto" hangingPunct="1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800" b="1" i="1" dirty="0" smtClean="0">
                <a:solidFill>
                  <a:srgbClr val="FFFFFF"/>
                </a:solidFill>
              </a:rPr>
              <a:t>Педагогический колледж № 8 </a:t>
            </a:r>
            <a:endParaRPr lang="ru-RU" sz="1800" b="1" i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6357982" cy="1143008"/>
          </a:xfrm>
        </p:spPr>
        <p:txBody>
          <a:bodyPr/>
          <a:lstStyle/>
          <a:p>
            <a:pPr algn="ctr" eaLnBrk="1" hangingPunct="1"/>
            <a:r>
              <a:rPr lang="ru-RU" altLang="ru-RU" sz="2400" b="1" dirty="0" smtClean="0">
                <a:solidFill>
                  <a:schemeClr val="tx1"/>
                </a:solidFill>
              </a:rPr>
              <a:t>Районное методическое объединение </a:t>
            </a:r>
            <a:br>
              <a:rPr lang="ru-RU" altLang="ru-RU" sz="2400" b="1" dirty="0" smtClean="0">
                <a:solidFill>
                  <a:schemeClr val="tx1"/>
                </a:solidFill>
              </a:rPr>
            </a:br>
            <a:r>
              <a:rPr lang="ru-RU" altLang="ru-RU" sz="2400" b="1" dirty="0" smtClean="0">
                <a:solidFill>
                  <a:schemeClr val="tx1"/>
                </a:solidFill>
              </a:rPr>
              <a:t>руководителей школьных музеев – </a:t>
            </a:r>
            <a:br>
              <a:rPr lang="ru-RU" altLang="ru-RU" sz="2400" b="1" dirty="0" smtClean="0">
                <a:solidFill>
                  <a:schemeClr val="tx1"/>
                </a:solidFill>
              </a:rPr>
            </a:br>
            <a:r>
              <a:rPr lang="ru-RU" altLang="ru-RU" sz="2400" b="1" dirty="0" smtClean="0">
                <a:solidFill>
                  <a:schemeClr val="tx1"/>
                </a:solidFill>
              </a:rPr>
              <a:t>координатор проекта «Музей и школа»</a:t>
            </a:r>
          </a:p>
        </p:txBody>
      </p:sp>
      <p:pic>
        <p:nvPicPr>
          <p:cNvPr id="6" name="Picture 2" descr="D:\Фото\Фото 2010-2011\Мероприятия\Редекоп\Межмузейная ассамблея\IMG_5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57166"/>
            <a:ext cx="2643206" cy="229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5" name="Picture 9" descr="C:\Users\Светлана\Desktop\muzei_krugli_stol_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4285"/>
          <a:stretch>
            <a:fillRect/>
          </a:stretch>
        </p:blipFill>
        <p:spPr>
          <a:xfrm>
            <a:off x="357158" y="4214818"/>
            <a:ext cx="4071966" cy="2325378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6" name="Picture 10" descr="C:\Users\Светлана\Desktop\muzei_krugli_stol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3216275" cy="235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0" name="Picture 4" descr="http://www.ddt-i.ru/images/stories/rmo_muzei_2015.jpg"/>
          <p:cNvPicPr>
            <a:picLocks noChangeAspect="1" noChangeArrowheads="1"/>
          </p:cNvPicPr>
          <p:nvPr/>
        </p:nvPicPr>
        <p:blipFill>
          <a:blip r:embed="rId5" cstate="print"/>
          <a:srcRect t="17638"/>
          <a:stretch>
            <a:fillRect/>
          </a:stretch>
        </p:blipFill>
        <p:spPr bwMode="auto">
          <a:xfrm>
            <a:off x="4643438" y="4214818"/>
            <a:ext cx="4214842" cy="23154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941" name="Picture 5" descr="C:\Users\Светлана\Desktop\rmo_muzei_20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 r="22704"/>
          <a:stretch>
            <a:fillRect/>
          </a:stretch>
        </p:blipFill>
        <p:spPr bwMode="auto">
          <a:xfrm>
            <a:off x="357158" y="1643050"/>
            <a:ext cx="2731976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763713" y="274638"/>
            <a:ext cx="7129462" cy="93978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Районные мероприятия в рамках реализации проекта «Музей и школа»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214282" y="1285862"/>
          <a:ext cx="8715435" cy="5373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095"/>
                <a:gridCol w="7120340"/>
              </a:tblGrid>
              <a:tr h="39447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сентября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Митинг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День памяти жертв блокады Ленинграда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Районный этап городского конкурса юных экскурсоводов школьных музеев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Акция Советов школьных музеев «История одного экспоната»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53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3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Историко-краеведческий конкурс </a:t>
                      </a:r>
                      <a:r>
                        <a:rPr lang="ru-RU" sz="16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«Во имя Отечества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Районная выставка </a:t>
                      </a:r>
                      <a:r>
                        <a:rPr lang="ru-RU" sz="16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«Реликвии рассказывают</a:t>
                      </a:r>
                      <a:r>
                        <a:rPr lang="ru-RU" sz="1600" b="1" spc="-1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» (школа № 238)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января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Митинг</a:t>
                      </a:r>
                      <a:r>
                        <a:rPr lang="ru-RU" sz="16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День прорыва блокады Ленинграда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Январь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Историко-краеведческая конференция «Война. Блокада. Ленинград»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Краеведческая олимпиада старшеклассников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Март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Малые историко-краеведческие чтения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44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Апрель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spc="-1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Межмузейная</a:t>
                      </a:r>
                      <a:r>
                        <a:rPr lang="ru-RU" sz="1600" b="1" spc="-1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ассамблея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539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мая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Митинг, посвященный Дню Победы советского народа </a:t>
                      </a:r>
                      <a:b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Великой Отечественной войне 1941-1945 годов.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9447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Январь-март 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Районный</a:t>
                      </a:r>
                      <a:r>
                        <a:rPr lang="ru-RU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</a:t>
                      </a:r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мотр школьных музеев образовательных учреждений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428625" y="115888"/>
            <a:ext cx="8382000" cy="792162"/>
          </a:xfrm>
        </p:spPr>
        <p:txBody>
          <a:bodyPr/>
          <a:lstStyle/>
          <a:p>
            <a:pPr>
              <a:defRPr/>
            </a:pPr>
            <a:r>
              <a:rPr lang="ru-RU" sz="1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Историко-краеведческие конференции, конкурсы, чтения, </a:t>
            </a:r>
            <a:br>
              <a:rPr lang="ru-RU" sz="1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b="1" cap="all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выставки, краеведческие олимпиады</a:t>
            </a:r>
            <a:endParaRPr lang="ru-RU" altLang="ru-RU" sz="1800" b="1" dirty="0" smtClean="0">
              <a:solidFill>
                <a:schemeClr val="tx1"/>
              </a:solidFill>
            </a:endParaRPr>
          </a:p>
        </p:txBody>
      </p:sp>
      <p:pic>
        <p:nvPicPr>
          <p:cNvPr id="62467" name="Picture 3" descr="D:\Фото\Фото 2011-2012\Редекоп фото\Реликвии рассказывают\P1040580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/>
          <a:srcRect t="3780"/>
          <a:stretch/>
        </p:blipFill>
        <p:spPr>
          <a:xfrm>
            <a:off x="250825" y="922338"/>
            <a:ext cx="2808288" cy="17018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C:\Users\Светлана\Desktop\konferencia_2_2014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 cstate="print"/>
          <a:srcRect b="7662"/>
          <a:stretch/>
        </p:blipFill>
        <p:spPr>
          <a:xfrm>
            <a:off x="250825" y="2724150"/>
            <a:ext cx="2808288" cy="1870075"/>
          </a:xfrm>
          <a:ln w="12700" cap="sq" algn="ctr"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7" descr="C:\Users\Светлана\Desktop\olimpiada_2014_2.jpg"/>
          <p:cNvPicPr>
            <a:picLocks noChangeAspect="1" noChangeArrowheads="1"/>
          </p:cNvPicPr>
          <p:nvPr/>
        </p:nvPicPr>
        <p:blipFill rotWithShape="1">
          <a:blip r:embed="rId4" cstate="print"/>
          <a:srcRect r="8792" b="12939"/>
          <a:stretch/>
        </p:blipFill>
        <p:spPr bwMode="auto">
          <a:xfrm>
            <a:off x="3203575" y="2746375"/>
            <a:ext cx="2868613" cy="18272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7" descr="C:\Users\Светлана\Desktop\assambleja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4797425"/>
            <a:ext cx="2808288" cy="1871663"/>
          </a:xfrm>
          <a:prstGeom prst="rect">
            <a:avLst/>
          </a:prstGeom>
          <a:noFill/>
          <a:ln w="12700" cap="sq" cmpd="sng" algn="ctr">
            <a:noFill/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8" descr="C:\Users\Светлана\Desktop\istoria_odnogo_eksponata_1.jpg"/>
          <p:cNvPicPr>
            <a:picLocks noChangeAspect="1" noChangeArrowheads="1"/>
          </p:cNvPicPr>
          <p:nvPr/>
        </p:nvPicPr>
        <p:blipFill rotWithShape="1">
          <a:blip r:embed="rId6" cstate="print"/>
          <a:srcRect r="3606"/>
          <a:stretch/>
        </p:blipFill>
        <p:spPr bwMode="auto">
          <a:xfrm>
            <a:off x="6259513" y="4797425"/>
            <a:ext cx="2695575" cy="1865313"/>
          </a:xfrm>
          <a:prstGeom prst="rect">
            <a:avLst/>
          </a:prstGeom>
          <a:noFill/>
          <a:ln w="12700" cap="sq" cmpd="sng" algn="ctr">
            <a:noFill/>
            <a:prstDash val="solid"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10" descr="C:\Users\Светлана\Desktop\sevastopol_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6600" y="4805363"/>
            <a:ext cx="2795588" cy="18653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8201" name="Picture 2" descr="D:\Фото\Фото 2012-2013\Школа и музей\14.11.2012 Редекоп\IMG_867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4913" y="881063"/>
            <a:ext cx="264477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2" name="Picture 3" descr="D:\Фото\Фото 2012-2013\Школа и музей\День героев Отечества 7.12.2012\IMG_93772.jpg"/>
          <p:cNvPicPr>
            <a:picLocks noChangeAspect="1" noChangeArrowheads="1"/>
          </p:cNvPicPr>
          <p:nvPr/>
        </p:nvPicPr>
        <p:blipFill>
          <a:blip r:embed="rId9" cstate="print"/>
          <a:srcRect l="3741"/>
          <a:stretch>
            <a:fillRect/>
          </a:stretch>
        </p:blipFill>
        <p:spPr bwMode="auto">
          <a:xfrm>
            <a:off x="6259513" y="2760663"/>
            <a:ext cx="264477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3" name="Picture 4" descr="D:\Фото\Фото 2013-2014\Война. Блокада. Ленинград\IMG_3010.JPG"/>
          <p:cNvPicPr>
            <a:picLocks noChangeAspect="1" noChangeArrowheads="1"/>
          </p:cNvPicPr>
          <p:nvPr/>
        </p:nvPicPr>
        <p:blipFill>
          <a:blip r:embed="rId10" cstate="print"/>
          <a:srcRect t="-5142" b="11307"/>
          <a:stretch>
            <a:fillRect/>
          </a:stretch>
        </p:blipFill>
        <p:spPr bwMode="auto">
          <a:xfrm>
            <a:off x="3203575" y="815975"/>
            <a:ext cx="2868613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88913"/>
            <a:ext cx="8682037" cy="957262"/>
          </a:xfrm>
        </p:spPr>
        <p:txBody>
          <a:bodyPr/>
          <a:lstStyle/>
          <a:p>
            <a:pPr algn="ctr">
              <a:defRPr/>
            </a:pPr>
            <a:r>
              <a:rPr lang="ru-RU" sz="2000" b="1" dirty="0" smtClean="0">
                <a:solidFill>
                  <a:schemeClr val="tx1"/>
                </a:solidFill>
              </a:rPr>
              <a:t>Митинги и вахты Памяти, посвященные Дню полного освобождения Ленинграда от фашистской блокады и Дню Победы советского народа 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 Великой Отечественной войне</a:t>
            </a:r>
            <a:endParaRPr lang="ru-RU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3" name="Picture 3" descr="C:\Users\Светлана\Desktop\miting_2014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0988" y="2855913"/>
            <a:ext cx="2698750" cy="1800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44" name="Picture 4" descr="C:\Users\Светлана\Desktop\miting_2014_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855913"/>
            <a:ext cx="2698750" cy="18002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C:\Users\Светлана\Desktop\parad_3.jpg"/>
          <p:cNvPicPr>
            <a:picLocks noChangeAspect="1" noChangeArrowheads="1"/>
          </p:cNvPicPr>
          <p:nvPr/>
        </p:nvPicPr>
        <p:blipFill rotWithShape="1">
          <a:blip r:embed="rId4" cstate="print"/>
          <a:srcRect t="11734"/>
          <a:stretch/>
        </p:blipFill>
        <p:spPr bwMode="auto">
          <a:xfrm>
            <a:off x="268288" y="1196975"/>
            <a:ext cx="2698750" cy="15890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Picture 3" descr="C:\Users\Светлана\Desktop\perad.jpg"/>
          <p:cNvPicPr>
            <a:picLocks noChangeAspect="1" noChangeArrowheads="1"/>
          </p:cNvPicPr>
          <p:nvPr/>
        </p:nvPicPr>
        <p:blipFill rotWithShape="1">
          <a:blip r:embed="rId5" cstate="print"/>
          <a:srcRect t="10756"/>
          <a:stretch/>
        </p:blipFill>
        <p:spPr bwMode="auto">
          <a:xfrm>
            <a:off x="3276600" y="1146175"/>
            <a:ext cx="2738438" cy="16303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7" name="Picture 2" descr="C:\Users\Светлана\Desktop\miting_u_ermaka.jpg"/>
          <p:cNvPicPr>
            <a:picLocks noChangeAspect="1" noChangeArrowheads="1"/>
          </p:cNvPicPr>
          <p:nvPr/>
        </p:nvPicPr>
        <p:blipFill rotWithShape="1">
          <a:blip r:embed="rId6" cstate="print"/>
          <a:srcRect b="10591"/>
          <a:stretch/>
        </p:blipFill>
        <p:spPr bwMode="auto">
          <a:xfrm>
            <a:off x="6324600" y="1146175"/>
            <a:ext cx="2417763" cy="16208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9224" name="Picture 2" descr="D:\Фото\Фото 2011-2012\Митинги 2011-2012\8 сентября 2011\P1020910.JPG"/>
          <p:cNvPicPr>
            <a:picLocks noChangeAspect="1" noChangeArrowheads="1"/>
          </p:cNvPicPr>
          <p:nvPr/>
        </p:nvPicPr>
        <p:blipFill>
          <a:blip r:embed="rId7" cstate="print"/>
          <a:srcRect b="18118"/>
          <a:stretch>
            <a:fillRect/>
          </a:stretch>
        </p:blipFill>
        <p:spPr bwMode="auto">
          <a:xfrm>
            <a:off x="6324600" y="2833688"/>
            <a:ext cx="241776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3" descr="D:\Фото\Фото 2011-2012\Митинги 2011-2012\8 сентября 2011\P1020933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4740275"/>
            <a:ext cx="2738438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4" descr="D:\Фото\Фото 2011-2012\Митинги 2011-2012\Митинг 27 янв 2012\P104084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03963" y="472440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5" descr="D:\Фото\Фото 2012-2013\Митинг 8 мая 2013\IMG_9588.JPG"/>
          <p:cNvPicPr>
            <a:picLocks noChangeAspect="1" noChangeArrowheads="1"/>
          </p:cNvPicPr>
          <p:nvPr/>
        </p:nvPicPr>
        <p:blipFill>
          <a:blip r:embed="rId10" cstate="print"/>
          <a:srcRect b="7629"/>
          <a:stretch>
            <a:fillRect/>
          </a:stretch>
        </p:blipFill>
        <p:spPr bwMode="auto">
          <a:xfrm>
            <a:off x="268288" y="4724400"/>
            <a:ext cx="26987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cap="all" dirty="0" smtClean="0">
                <a:solidFill>
                  <a:srgbClr val="FFFFFF"/>
                </a:solidFill>
              </a:rPr>
              <a:t>Районный смотр школьных музеев</a:t>
            </a:r>
            <a:r>
              <a:rPr lang="ru-RU" sz="28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 (январь–март 2015 года) </a:t>
            </a:r>
            <a:endParaRPr lang="ru-RU" sz="2800" cap="all" dirty="0">
              <a:solidFill>
                <a:srgbClr val="FFFF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7356" y="1600200"/>
            <a:ext cx="7286643" cy="4525963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FFFFFF"/>
                </a:solidFill>
              </a:rPr>
              <a:t>У</a:t>
            </a:r>
            <a:r>
              <a:rPr lang="ru-RU" sz="2000" b="1" dirty="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частвовало 14 музеев образовательных учреждений</a:t>
            </a:r>
            <a:r>
              <a:rPr lang="ru-RU" sz="2000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CC6600"/>
                </a:solidFill>
                <a:latin typeface="+mn-lt"/>
                <a:ea typeface="+mn-ea"/>
                <a:cs typeface="+mn-cs"/>
              </a:rPr>
              <a:t>Звание «Лучший школьный музей - 2015» </a:t>
            </a:r>
            <a:br>
              <a:rPr lang="ru-RU" sz="2400" b="1" dirty="0" smtClean="0">
                <a:solidFill>
                  <a:srgbClr val="CC6600"/>
                </a:solidFill>
                <a:latin typeface="+mn-lt"/>
                <a:ea typeface="+mn-ea"/>
                <a:cs typeface="+mn-cs"/>
              </a:rPr>
            </a:br>
            <a:r>
              <a:rPr lang="ru-RU" sz="2400" b="1" dirty="0" smtClean="0">
                <a:solidFill>
                  <a:srgbClr val="CC6600"/>
                </a:solidFill>
                <a:latin typeface="+mn-lt"/>
                <a:ea typeface="+mn-ea"/>
                <a:cs typeface="+mn-cs"/>
              </a:rPr>
              <a:t>удостоены: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Музей «Зеркало истории»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FFFFFF"/>
                </a:solidFill>
              </a:rPr>
              <a:t>ГБОУ гимназия № 278;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Музей «История Второй Санкт-Петербургской гимназии Александра I»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FFFFFF"/>
                </a:solidFill>
              </a:rPr>
              <a:t>ГБОУ Второй Санкт-Петербургской гимназии;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Музей «История школы народного искусства Императрицы Александры Федоровны»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FFFFFF"/>
                </a:solidFill>
              </a:rPr>
              <a:t>Школа народного искусства 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им. Императрицы Александры Федоровны. 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Музей «Герои </a:t>
            </a:r>
            <a:r>
              <a:rPr lang="ru-RU" sz="2000" b="1" dirty="0" err="1" smtClean="0">
                <a:solidFill>
                  <a:srgbClr val="FFC000"/>
                </a:solidFill>
              </a:rPr>
              <a:t>Ораниенбаумского</a:t>
            </a:r>
            <a:r>
              <a:rPr lang="ru-RU" sz="2000" b="1" dirty="0" smtClean="0">
                <a:solidFill>
                  <a:srgbClr val="FFC000"/>
                </a:solidFill>
              </a:rPr>
              <a:t> плацдарма»,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solidFill>
                  <a:srgbClr val="FFFFFF"/>
                </a:solidFill>
              </a:rPr>
              <a:t>ГБОУ СОШ № 238; 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Музей «А музы не молчали…»</a:t>
            </a:r>
            <a:r>
              <a:rPr lang="ru-RU" sz="2000" dirty="0" smtClean="0"/>
              <a:t>, </a:t>
            </a:r>
            <a:r>
              <a:rPr lang="ru-RU" sz="2000" b="1" dirty="0" smtClean="0">
                <a:solidFill>
                  <a:srgbClr val="FFFFFF"/>
                </a:solidFill>
              </a:rPr>
              <a:t>ГБОУ СОШ № 235 </a:t>
            </a:r>
            <a:br>
              <a:rPr lang="ru-RU" sz="2000" b="1" dirty="0" smtClean="0">
                <a:solidFill>
                  <a:srgbClr val="FFFFFF"/>
                </a:solidFill>
              </a:rPr>
            </a:br>
            <a:r>
              <a:rPr lang="ru-RU" sz="2000" b="1" dirty="0" smtClean="0">
                <a:solidFill>
                  <a:srgbClr val="FFFFFF"/>
                </a:solidFill>
              </a:rPr>
              <a:t>им. Д.Д. Шостаковича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736" y="357166"/>
            <a:ext cx="6321439" cy="1511288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tx1"/>
                </a:solidFill>
              </a:rPr>
              <a:t>Проект «Музей и школа» в 2013 году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удостоен диплома 3 степени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на региональном этапе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Всероссийского конкурса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«За нравственный подвиг учителя»</a:t>
            </a:r>
            <a:endParaRPr lang="ru-RU" sz="2000" cap="all" dirty="0">
              <a:solidFill>
                <a:schemeClr val="tx1"/>
              </a:solidFill>
            </a:endParaRPr>
          </a:p>
        </p:txBody>
      </p:sp>
      <p:pic>
        <p:nvPicPr>
          <p:cNvPr id="12292" name="Picture 4" descr="D:\Нр подв учителя\Нравств подв 2013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8596" y="613278"/>
            <a:ext cx="4000528" cy="2830180"/>
          </a:xfrm>
          <a:noFill/>
        </p:spPr>
      </p:pic>
      <p:pic>
        <p:nvPicPr>
          <p:cNvPr id="12293" name="Picture 5" descr="D:\Нр подв учителя\Нравств подв Редеко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714752"/>
            <a:ext cx="40375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D:\Нр подв учителя\Нравств подв 2013\IMG_31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714620"/>
            <a:ext cx="4098925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 и книги">
  <a:themeElements>
    <a:clrScheme name="глобус и книги 10">
      <a:dk1>
        <a:srgbClr val="777777"/>
      </a:dk1>
      <a:lt1>
        <a:srgbClr val="FFFFFF"/>
      </a:lt1>
      <a:dk2>
        <a:srgbClr val="686B5D"/>
      </a:dk2>
      <a:lt2>
        <a:srgbClr val="D1D1CB"/>
      </a:lt2>
      <a:accent1>
        <a:srgbClr val="909082"/>
      </a:accent1>
      <a:accent2>
        <a:srgbClr val="809EA8"/>
      </a:accent2>
      <a:accent3>
        <a:srgbClr val="B9BAB6"/>
      </a:accent3>
      <a:accent4>
        <a:srgbClr val="DADADA"/>
      </a:accent4>
      <a:accent5>
        <a:srgbClr val="C6C6C1"/>
      </a:accent5>
      <a:accent6>
        <a:srgbClr val="738F98"/>
      </a:accent6>
      <a:hlink>
        <a:srgbClr val="FFCC66"/>
      </a:hlink>
      <a:folHlink>
        <a:srgbClr val="E9DCB9"/>
      </a:folHlink>
    </a:clrScheme>
    <a:fontScheme name="глобус и книги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и книг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и книг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и книг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и книг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и книг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лобус и книг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и книг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и книг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и книг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и книг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и книг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и книг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глобус и книги</Template>
  <TotalTime>317</TotalTime>
  <Words>827</Words>
  <Application>Microsoft Office PowerPoint</Application>
  <PresentationFormat>Экран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DejaVu Sans</vt:lpstr>
      <vt:lpstr>Georgia</vt:lpstr>
      <vt:lpstr>Times New Roman</vt:lpstr>
      <vt:lpstr>глобус и книги</vt:lpstr>
      <vt:lpstr>ИТОГИ ПРОГРАММЫ РАЗВИТИЯ РОС 2011-2015 ПРОЕКТ «Музей и школа»</vt:lpstr>
      <vt:lpstr>Цель проекта: создание условий для развития музейной деятельности в образовательных учреждениях Адмиралтейского района</vt:lpstr>
      <vt:lpstr>Основные участники проекта  «Музей и школа»</vt:lpstr>
      <vt:lpstr>Районное методическое объединение  руководителей школьных музеев –  координатор проекта «Музей и школа»</vt:lpstr>
      <vt:lpstr>Районные мероприятия в рамках реализации проекта «Музей и школа»</vt:lpstr>
      <vt:lpstr>Историко-краеведческие конференции, конкурсы, чтения,  выставки, краеведческие олимпиады</vt:lpstr>
      <vt:lpstr>Митинги и вахты Памяти, посвященные Дню полного освобождения Ленинграда от фашистской блокады и Дню Победы советского народа  в Великой Отечественной войне</vt:lpstr>
      <vt:lpstr>Районный смотр школьных музеев (январь–март 2015 года) </vt:lpstr>
      <vt:lpstr>Проект «Музей и школа» в 2013 году  удостоен диплома 3 степени  на региональном этапе  Всероссийского конкурса  «За нравственный подвиг учителя»</vt:lpstr>
      <vt:lpstr>Концепция инновационной деятельности  РМО руководителей школьных музеев ОУ Адмиралтейского района Санкт-Петербурга (авторы - Прасолова С.В., Редекоп Е.Д.,  методисты ДДТ «Измайловский») </vt:lpstr>
      <vt:lpstr>публикации в печатных изданиях об опыте работы  по реализации проекта «Музей и школа»:</vt:lpstr>
      <vt:lpstr>Деятельность Дома детского творчества  по реализации проекта «Музей и школа» отражена на сайте учреждения, материалы по проекту размещаются  на блоге (http://muzeyishkola.blogspot.ru/),  имеются публикации в средствах массовой информации</vt:lpstr>
      <vt:lpstr>Ожидаемые результаты достигнуты:</vt:lpstr>
      <vt:lpstr>Образовательные продукты проекта:</vt:lpstr>
      <vt:lpstr>Выражаем огромную благодарность всем участникам проекта!</vt:lpstr>
    </vt:vector>
  </TitlesOfParts>
  <Company>MoBIL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</dc:creator>
  <cp:lastModifiedBy>Оксана</cp:lastModifiedBy>
  <cp:revision>22</cp:revision>
  <dcterms:created xsi:type="dcterms:W3CDTF">2011-04-27T14:14:59Z</dcterms:created>
  <dcterms:modified xsi:type="dcterms:W3CDTF">2016-02-04T10:27:03Z</dcterms:modified>
</cp:coreProperties>
</file>