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44" r:id="rId3"/>
    <p:sldId id="339" r:id="rId4"/>
    <p:sldId id="338" r:id="rId5"/>
    <p:sldId id="359" r:id="rId6"/>
    <p:sldId id="354" r:id="rId7"/>
    <p:sldId id="266" r:id="rId8"/>
    <p:sldId id="268" r:id="rId9"/>
    <p:sldId id="355" r:id="rId10"/>
    <p:sldId id="276" r:id="rId11"/>
    <p:sldId id="277" r:id="rId12"/>
    <p:sldId id="278" r:id="rId13"/>
    <p:sldId id="356" r:id="rId14"/>
    <p:sldId id="279" r:id="rId15"/>
    <p:sldId id="353" r:id="rId16"/>
    <p:sldId id="281" r:id="rId17"/>
    <p:sldId id="282" r:id="rId18"/>
    <p:sldId id="283" r:id="rId19"/>
    <p:sldId id="284" r:id="rId20"/>
    <p:sldId id="358" r:id="rId21"/>
    <p:sldId id="302" r:id="rId22"/>
    <p:sldId id="361" r:id="rId23"/>
    <p:sldId id="287" r:id="rId24"/>
    <p:sldId id="328" r:id="rId25"/>
    <p:sldId id="327" r:id="rId26"/>
    <p:sldId id="325" r:id="rId27"/>
    <p:sldId id="345" r:id="rId28"/>
    <p:sldId id="346" r:id="rId29"/>
    <p:sldId id="360" r:id="rId30"/>
    <p:sldId id="349" r:id="rId31"/>
    <p:sldId id="350" r:id="rId32"/>
    <p:sldId id="35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230" autoAdjust="0"/>
  </p:normalViewPr>
  <p:slideViewPr>
    <p:cSldViewPr>
      <p:cViewPr varScale="1">
        <p:scale>
          <a:sx n="102" d="100"/>
          <a:sy n="102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361B-2CBF-487F-8532-9698A368E682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65A49-AEDD-49AF-BBA6-6ED8A69939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8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5DF1-09A3-4385-82DE-EC3AB95EE05E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AAFD-6CB0-41DA-ADDF-B658C5C7BE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FAAFD-6CB0-41DA-ADDF-B658C5C7BE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сделать</a:t>
            </a:r>
            <a:r>
              <a:rPr lang="ru-RU" baseline="0" dirty="0" smtClean="0"/>
              <a:t>, сделать , чтобы задачу, попить чаю, превратит в проект.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FAAFD-6CB0-41DA-ADDF-B658C5C7BED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9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6880E30-BBC7-413F-AD1E-D632582EDD73}" type="slidenum">
              <a:rPr lang="ru-RU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4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6221EA-9709-4F4C-B98A-01151A72A7AF}" type="slidenum">
              <a:rPr lang="ru-RU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4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FAAFD-6CB0-41DA-ADDF-B658C5C7BED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 проектной деятельности в дополнительном образовании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Крылова О.Н., </a:t>
            </a:r>
            <a:r>
              <a:rPr lang="ru-RU" dirty="0" err="1" smtClean="0"/>
              <a:t>д.п.н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проректор СПб АППО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Монопредметный</a:t>
            </a:r>
            <a:r>
              <a:rPr lang="ru-RU" sz="3100" dirty="0" smtClean="0"/>
              <a:t> проект (одна область знания)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«</a:t>
            </a:r>
            <a:r>
              <a:rPr lang="ru-RU" dirty="0"/>
              <a:t>Номер газеты»</a:t>
            </a:r>
            <a:endParaRPr lang="ru-RU" sz="2400" dirty="0"/>
          </a:p>
          <a:p>
            <a:pPr lvl="0"/>
            <a:r>
              <a:rPr lang="ru-RU" dirty="0"/>
              <a:t> «Личная программа развития: мой первый проект»</a:t>
            </a:r>
            <a:endParaRPr lang="ru-RU" sz="2400" dirty="0"/>
          </a:p>
          <a:p>
            <a:pPr lvl="0"/>
            <a:r>
              <a:rPr lang="ru-RU" dirty="0"/>
              <a:t> «Дополнение к учебнику» </a:t>
            </a:r>
            <a:endParaRPr lang="ru-RU" sz="2400" dirty="0"/>
          </a:p>
          <a:p>
            <a:pPr lvl="0"/>
            <a:r>
              <a:rPr lang="ru-RU" dirty="0"/>
              <a:t>«Словарь терминов»</a:t>
            </a:r>
            <a:endParaRPr lang="ru-RU" sz="2400" dirty="0"/>
          </a:p>
          <a:p>
            <a:pPr lvl="0"/>
            <a:r>
              <a:rPr lang="ru-RU" dirty="0"/>
              <a:t>«Составление кейсов»</a:t>
            </a:r>
            <a:endParaRPr lang="ru-RU" sz="2400" dirty="0"/>
          </a:p>
          <a:p>
            <a:pPr lvl="0"/>
            <a:r>
              <a:rPr lang="ru-RU" dirty="0"/>
              <a:t>«Право на каждый день»</a:t>
            </a:r>
            <a:endParaRPr lang="ru-RU" sz="2400" dirty="0"/>
          </a:p>
          <a:p>
            <a:pPr lvl="0"/>
            <a:r>
              <a:rPr lang="ru-RU" dirty="0"/>
              <a:t>«Кодекс чести школы»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Межпредметный</a:t>
            </a:r>
            <a:r>
              <a:rPr lang="ru-RU" dirty="0" smtClean="0"/>
              <a:t> проект </a:t>
            </a:r>
            <a:br>
              <a:rPr lang="ru-RU" dirty="0" smtClean="0"/>
            </a:br>
            <a:r>
              <a:rPr lang="ru-RU" dirty="0" smtClean="0"/>
              <a:t>(несколько областей знаний)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Межпредметные</a:t>
            </a:r>
            <a:r>
              <a:rPr lang="ru-RU" dirty="0" smtClean="0"/>
              <a:t> </a:t>
            </a:r>
            <a:r>
              <a:rPr lang="ru-RU" dirty="0"/>
              <a:t>проекты решают проблему интегрированного обучения, осознания </a:t>
            </a:r>
            <a:r>
              <a:rPr lang="ru-RU" dirty="0" smtClean="0"/>
              <a:t>воспитанниками </a:t>
            </a:r>
            <a:r>
              <a:rPr lang="ru-RU" dirty="0" err="1"/>
              <a:t>межпредметных</a:t>
            </a:r>
            <a:r>
              <a:rPr lang="ru-RU" dirty="0"/>
              <a:t> связей. Примеры:</a:t>
            </a:r>
          </a:p>
          <a:p>
            <a:r>
              <a:rPr lang="ru-RU" dirty="0" smtClean="0"/>
              <a:t>Темы </a:t>
            </a:r>
            <a:r>
              <a:rPr lang="ru-RU" dirty="0"/>
              <a:t>для групповых исследований, позволяющие </a:t>
            </a:r>
            <a:r>
              <a:rPr lang="ru-RU" u="sng" dirty="0"/>
              <a:t>установить </a:t>
            </a:r>
            <a:r>
              <a:rPr lang="ru-RU" u="sng" dirty="0" err="1"/>
              <a:t>межпредметные</a:t>
            </a:r>
            <a:r>
              <a:rPr lang="ru-RU" u="sng" dirty="0"/>
              <a:t> связи</a:t>
            </a:r>
            <a:r>
              <a:rPr lang="ru-RU" dirty="0"/>
              <a:t> (литература - этнография - история - психология):</a:t>
            </a:r>
          </a:p>
          <a:p>
            <a:pPr lvl="0"/>
            <a:r>
              <a:rPr lang="ru-RU" dirty="0" smtClean="0"/>
              <a:t>«</a:t>
            </a:r>
            <a:r>
              <a:rPr lang="ru-RU" dirty="0"/>
              <a:t>Образ Бабы Яги в русских сказках»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Надпредметный</a:t>
            </a:r>
            <a:r>
              <a:rPr lang="ru-RU" i="1" dirty="0" smtClean="0"/>
              <a:t>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/>
              <a:t>внепредметный</a:t>
            </a:r>
            <a:r>
              <a:rPr lang="ru-RU" dirty="0"/>
              <a:t> проект, выполняется на стыках областей знаний, выходит за рамки школьных предметов. Используется в качестве дополнения к учебной деятельности, носит характер исследования. Например «Роль Интернета в современной жизни человека».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Виды 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/>
              <a:t>Информационный проект</a:t>
            </a:r>
            <a:r>
              <a:rPr lang="ru-RU" dirty="0" smtClean="0"/>
              <a:t> – </a:t>
            </a:r>
            <a:r>
              <a:rPr lang="ru-RU" dirty="0" err="1" smtClean="0"/>
              <a:t>проект</a:t>
            </a:r>
            <a:r>
              <a:rPr lang="ru-RU" dirty="0" smtClean="0"/>
              <a:t>, в структуре которого акцент проставлен на презентации.</a:t>
            </a:r>
          </a:p>
          <a:p>
            <a:pPr fontAlgn="base"/>
            <a:r>
              <a:rPr lang="ru-RU" b="1" dirty="0" smtClean="0"/>
              <a:t>Исследовательский проект</a:t>
            </a:r>
            <a:r>
              <a:rPr lang="ru-RU" dirty="0" smtClean="0"/>
              <a:t> – </a:t>
            </a:r>
            <a:r>
              <a:rPr lang="ru-RU" dirty="0" err="1" smtClean="0"/>
              <a:t>проект</a:t>
            </a:r>
            <a:r>
              <a:rPr lang="ru-RU" dirty="0" smtClean="0"/>
              <a:t>, главной целью которого является выдвижение и проверка гипотезы.</a:t>
            </a:r>
          </a:p>
          <a:p>
            <a:pPr fontAlgn="base"/>
            <a:r>
              <a:rPr lang="ru-RU" b="1" dirty="0" smtClean="0"/>
              <a:t>Практико-ориентированный проект</a:t>
            </a:r>
            <a:r>
              <a:rPr lang="ru-RU" dirty="0" smtClean="0"/>
              <a:t> – </a:t>
            </a:r>
            <a:r>
              <a:rPr lang="ru-RU" dirty="0" err="1" smtClean="0"/>
              <a:t>проект</a:t>
            </a:r>
            <a:r>
              <a:rPr lang="ru-RU" dirty="0" smtClean="0"/>
              <a:t>, основной целью которого является изготовление средства, пригодного для разрешения какой-либо проблемы прикладного характера.</a:t>
            </a:r>
          </a:p>
          <a:p>
            <a:pPr fontAlgn="base"/>
            <a:r>
              <a:rPr lang="ru-RU" b="1" dirty="0" smtClean="0"/>
              <a:t>Ролевой проект (игровой)</a:t>
            </a:r>
            <a:r>
              <a:rPr lang="ru-RU" dirty="0" smtClean="0"/>
              <a:t> – проект, в котором изначально определены лишь роли участников и правила взаимоотношений между ними, тогда как структура, форма продукта и результаты остаются открытыми до самого конца.</a:t>
            </a:r>
          </a:p>
          <a:p>
            <a:pPr fontAlgn="base"/>
            <a:r>
              <a:rPr lang="ru-RU" b="1" dirty="0" smtClean="0"/>
              <a:t>Творческий проект</a:t>
            </a:r>
            <a:r>
              <a:rPr lang="ru-RU" dirty="0" smtClean="0"/>
              <a:t> – </a:t>
            </a:r>
            <a:r>
              <a:rPr lang="ru-RU" dirty="0" err="1" smtClean="0"/>
              <a:t>проект</a:t>
            </a:r>
            <a:r>
              <a:rPr lang="ru-RU" dirty="0" smtClean="0"/>
              <a:t>, центром которого является творческий продукт – результат самореализации участников проектной группы.</a:t>
            </a:r>
          </a:p>
          <a:p>
            <a:pPr fontAlgn="base"/>
            <a:r>
              <a:rPr lang="ru-RU" b="1" dirty="0" smtClean="0"/>
              <a:t>Телекоммуникационный проект (учебный)</a:t>
            </a:r>
            <a:r>
              <a:rPr lang="ru-RU" dirty="0" smtClean="0"/>
              <a:t> – групповой проект, организованный на основе компьютерной телекоммуникации.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выполнении </a:t>
            </a:r>
            <a:r>
              <a:rPr lang="ru-RU" i="1" dirty="0" smtClean="0"/>
              <a:t>информационных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66437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ознакомление участников проекта с конкретной информацией, ее анализ и обобщение. В силу того, что она может быть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разноуровневой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целесообразно разделить коллектив на исследовательские группы: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проводит социологические исследования;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занимается изучением материалов средств массовой информации;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входит во взаимодействие с компетентными специалистами для получения взвешенной, аналитической информации.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информационного проекта «Санкт-Петербург и петербуржцы». 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Задача проекта: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кругозора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обобщение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Общий замысел: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изучения истории Санкт-Петербурга, ее исторических памятников, биографий выдающихся деятелей науки, культуры и искусства, а также практических умений, ученики по своему выбору составляют и «издают» путеводитель по Санкт-Петербургу.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71750" y="1285875"/>
            <a:ext cx="4070350" cy="4094163"/>
            <a:chOff x="1620" y="810"/>
            <a:chExt cx="2564" cy="2579"/>
          </a:xfrm>
        </p:grpSpPr>
        <p:pic>
          <p:nvPicPr>
            <p:cNvPr id="1640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0" y="810"/>
              <a:ext cx="2565" cy="25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401" name="Text Box 4"/>
            <p:cNvSpPr txBox="1">
              <a:spLocks noChangeArrowheads="1"/>
            </p:cNvSpPr>
            <p:nvPr/>
          </p:nvSpPr>
          <p:spPr bwMode="auto">
            <a:xfrm>
              <a:off x="1620" y="810"/>
              <a:ext cx="2565" cy="25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73025" y="2070100"/>
            <a:ext cx="2355850" cy="11445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3643313" y="5572125"/>
            <a:ext cx="2286000" cy="11445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71438" y="4071938"/>
            <a:ext cx="2357437" cy="1143000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6715125" y="2071688"/>
            <a:ext cx="2355850" cy="1143000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000125" y="2286000"/>
            <a:ext cx="1500188" cy="36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214313" y="2071688"/>
            <a:ext cx="214153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</a:rPr>
              <a:t>«Подарок маленькому другу»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7000875" y="2428875"/>
            <a:ext cx="17859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</a:rPr>
              <a:t>«Застава»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-142875" y="4467225"/>
            <a:ext cx="26431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</a:rPr>
              <a:t>«Кошкин дом»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3500438" y="6072188"/>
            <a:ext cx="250031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</a:rPr>
              <a:t>«Птичье кафе»</a:t>
            </a:r>
          </a:p>
        </p:txBody>
      </p:sp>
      <p:sp>
        <p:nvSpPr>
          <p:cNvPr id="16398" name="AutoShape 15"/>
          <p:cNvSpPr>
            <a:spLocks noChangeArrowheads="1"/>
          </p:cNvSpPr>
          <p:nvPr/>
        </p:nvSpPr>
        <p:spPr bwMode="auto">
          <a:xfrm>
            <a:off x="6715125" y="4143375"/>
            <a:ext cx="2357438" cy="1144588"/>
          </a:xfrm>
          <a:prstGeom prst="roundRect">
            <a:avLst>
              <a:gd name="adj" fmla="val 16667"/>
            </a:avLst>
          </a:prstGeom>
          <a:solidFill>
            <a:srgbClr val="727CA3"/>
          </a:solidFill>
          <a:ln w="55080">
            <a:solidFill>
              <a:srgbClr val="5259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6715125" y="4500563"/>
            <a:ext cx="2286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</a:rPr>
              <a:t>«Ветераны»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Социальные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прикладные проекты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Ролевые, игровые проекты.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таких проектах структура только намечается и остается открытой до завершения работы. Участники принимают на себя определенные роли, обусловленные характером и описанием проекта. Это могут быть литературные персонажи или выдуманные герои; имитирующие социальные или игровые отношения, осложняемые гипотетическими игровыми ситуациями. Результаты этих проектов намечаются в начале выполнения, но окончательно вырисовываются лишь в самом конце.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проектов по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краткосрочные </a:t>
            </a:r>
            <a:r>
              <a:rPr lang="ru-RU" dirty="0"/>
              <a:t>(2-8 часов), среднесрочные (10-17 часов), долгосрочные, требующие значительного времени для выполнения.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Критериями оценки</a:t>
            </a:r>
            <a:r>
              <a:rPr lang="ru-RU" dirty="0" smtClean="0"/>
              <a:t> разработанного проекта могут выступать: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значимость </a:t>
            </a:r>
            <a:r>
              <a:rPr lang="ru-RU" dirty="0"/>
              <a:t>и актуальность выдвинутых проблем,</a:t>
            </a:r>
          </a:p>
          <a:p>
            <a:pPr lvl="0"/>
            <a:r>
              <a:rPr lang="ru-RU" dirty="0"/>
              <a:t>необходимая и достаточная глубина проникновения в проблему и привлечение для её решения  знаний из разных областей науки и практики,</a:t>
            </a:r>
          </a:p>
          <a:p>
            <a:pPr lvl="0"/>
            <a:r>
              <a:rPr lang="ru-RU" dirty="0"/>
              <a:t>полнота, содержательность и внутренняя согласованность частей представленного проекта,</a:t>
            </a:r>
          </a:p>
          <a:p>
            <a:pPr lvl="0"/>
            <a:r>
              <a:rPr lang="ru-RU" dirty="0"/>
              <a:t>реалистичность проекта.</a:t>
            </a:r>
          </a:p>
          <a:p>
            <a:r>
              <a:rPr lang="ru-RU" i="1" dirty="0"/>
              <a:t>При оценке письменной части:</a:t>
            </a:r>
            <a:endParaRPr lang="ru-RU" dirty="0"/>
          </a:p>
          <a:p>
            <a:pPr lvl="0"/>
            <a:r>
              <a:rPr lang="ru-RU" dirty="0"/>
              <a:t>актуальность и важность поставленных проблем;</a:t>
            </a:r>
          </a:p>
          <a:p>
            <a:pPr lvl="0"/>
            <a:r>
              <a:rPr lang="ru-RU" dirty="0"/>
              <a:t>социальная значимость проблемы;</a:t>
            </a:r>
          </a:p>
          <a:p>
            <a:pPr lvl="0"/>
            <a:r>
              <a:rPr lang="ru-RU" dirty="0"/>
              <a:t>самостоятельность разработки проекта;</a:t>
            </a:r>
          </a:p>
          <a:p>
            <a:pPr lvl="0"/>
            <a:r>
              <a:rPr lang="ru-RU" dirty="0"/>
              <a:t>новизна и неординарность подхода;</a:t>
            </a:r>
          </a:p>
          <a:p>
            <a:pPr lvl="0"/>
            <a:r>
              <a:rPr lang="ru-RU" dirty="0"/>
              <a:t>оригинальность предложений;</a:t>
            </a:r>
          </a:p>
          <a:p>
            <a:pPr lvl="0"/>
            <a:r>
              <a:rPr lang="ru-RU" dirty="0"/>
              <a:t>реалистичность, экономичность;</a:t>
            </a:r>
          </a:p>
          <a:p>
            <a:pPr lvl="0"/>
            <a:r>
              <a:rPr lang="ru-RU" dirty="0"/>
              <a:t>перспективность;</a:t>
            </a:r>
          </a:p>
          <a:p>
            <a:pPr lvl="0"/>
            <a:r>
              <a:rPr lang="ru-RU" dirty="0"/>
              <a:t>результаты, прогнозы (согласно собственному видению).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7"/>
          <a:ext cx="8229600" cy="63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3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Цель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Возможные формы продукта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Решение практических задач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Рекомендации, пособие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4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Доказательство или опровержение какой-либо гипотезы.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 работа, научная статья, реферат с элементами исследования, отчёты о проведённых исследованиях, справочник, стендовый доклад и др.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4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Информационный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Сбор информации о каком-либо объекте или явлении.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Анализ данных социологического опроса, атлас, статья, путеводитель и др.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4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Профориентационный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Сбор информации о профиле обучения и будущей профессии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Портфолио навыков, методики, фото-, видео или письменные отчеты, интервью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Социальный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Привлечение интереса публики к проблеме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Отчет, веб-сайт, организационная модель, видеофильм, бизнес-план, действующая фирма, коллекция, социальная акция и др.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4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Творческий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художественного, музыкального или иного творческого продукта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Выставка, газета, журнал, сценарий, спектакль, музыкальное произведение, костюм, литературные произведения, оформление кабинета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4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Игровой или ролевой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опыта участия в решении проблемы проекта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Игра, компьютерная анимация, макет, мультимедийный продукт, экскурсия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4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Конструкторский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прототипа, модели, опытного образца или технического изделия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Модель, стендовый доклад, программа, чертеж, изделия технического творчества и др.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Проект - это форма организации совместной деятельности </a:t>
            </a:r>
            <a:r>
              <a:rPr lang="ru-RU" dirty="0" smtClean="0"/>
              <a:t>педагога </a:t>
            </a:r>
            <a:r>
              <a:rPr lang="ru-RU" dirty="0"/>
              <a:t>и </a:t>
            </a:r>
            <a:r>
              <a:rPr lang="ru-RU" dirty="0" smtClean="0"/>
              <a:t>воспитанников, </a:t>
            </a:r>
            <a:r>
              <a:rPr lang="ru-RU" dirty="0"/>
              <a:t>совокупность </a:t>
            </a:r>
            <a:r>
              <a:rPr lang="ru-RU" dirty="0" err="1"/>
              <a:t>приѐмов </a:t>
            </a:r>
            <a:r>
              <a:rPr lang="ru-RU" dirty="0"/>
              <a:t>и действий в их </a:t>
            </a:r>
            <a:r>
              <a:rPr lang="ru-RU" dirty="0" err="1"/>
              <a:t>определѐнной </a:t>
            </a:r>
            <a:r>
              <a:rPr lang="ru-RU" dirty="0"/>
              <a:t>последовательности, направленной на достижение поставленной цели — решение конкретной проблемы, значимой для обучающихся и оформленной в виде некоего конечного продукта.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285" y="274638"/>
            <a:ext cx="8699326" cy="121014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Предпочтительные способы презентации результатов работы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5157" y="1367751"/>
          <a:ext cx="8821455" cy="5449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705"/>
                <a:gridCol w="1420637"/>
                <a:gridCol w="1578395"/>
                <a:gridCol w="1202498"/>
                <a:gridCol w="1590961"/>
                <a:gridCol w="1462259"/>
              </a:tblGrid>
              <a:tr h="95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публичный отчет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интеллектуаль-ная игра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информацион-ный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стендовый доклад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122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 произведение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 научной конференции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показательная презентация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социологический опрос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видеоклип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97285" y="274638"/>
            <a:ext cx="8699326" cy="121014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Предпочтительные способы презентации результатов работы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5157" y="1367751"/>
          <a:ext cx="8821455" cy="54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705"/>
                <a:gridCol w="1420637"/>
                <a:gridCol w="1578395"/>
                <a:gridCol w="1202498"/>
                <a:gridCol w="1590961"/>
                <a:gridCol w="1462259"/>
              </a:tblGrid>
              <a:tr h="958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активист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карьерист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испытатель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творец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проектировщик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исследова-тель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публичный отчет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интеллектуаль-ная игра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информацион-ный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лист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картина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стендовый доклад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122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 игра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шоу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пресс-конференция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музыкальное произведение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 научной конференции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спектакль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показательная презентация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интеллектуаль-ная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  <a:tr h="807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социологический опрос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видеоклип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«Сетевой инструментарий учебных проектов»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09845" y="1600200"/>
            <a:ext cx="77243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Технологии и стратегии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Стратегия развилок</a:t>
            </a:r>
            <a:r>
              <a:rPr lang="en-US" dirty="0" smtClean="0"/>
              <a:t>;</a:t>
            </a:r>
          </a:p>
          <a:p>
            <a:r>
              <a:rPr lang="ru-RU" dirty="0" err="1" smtClean="0"/>
              <a:t>Квест</a:t>
            </a:r>
            <a:endParaRPr lang="ru-RU" dirty="0" smtClean="0"/>
          </a:p>
          <a:p>
            <a:r>
              <a:rPr lang="ru-RU" dirty="0" smtClean="0"/>
              <a:t>Технология  поэтапного формирования УУД</a:t>
            </a:r>
            <a:r>
              <a:rPr lang="en-US" dirty="0" smtClean="0"/>
              <a:t>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Стратегия развилок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ЭТАП</a:t>
            </a:r>
          </a:p>
          <a:p>
            <a:r>
              <a:rPr lang="ru-RU" dirty="0" smtClean="0"/>
              <a:t>ПРИЕМЫ И ФОРМЫ РАБОТЫ</a:t>
            </a:r>
          </a:p>
          <a:p>
            <a:r>
              <a:rPr lang="ru-RU" b="1" dirty="0" smtClean="0"/>
              <a:t>Постановка проблемы и цели проекта</a:t>
            </a:r>
            <a:endParaRPr lang="ru-RU" dirty="0" smtClean="0"/>
          </a:p>
          <a:p>
            <a:r>
              <a:rPr lang="ru-RU" dirty="0" smtClean="0"/>
              <a:t>Сюжетная задача - Текст, реклама, игра, </a:t>
            </a:r>
            <a:r>
              <a:rPr lang="ru-RU" dirty="0" err="1" smtClean="0"/>
              <a:t>квест</a:t>
            </a:r>
            <a:r>
              <a:rPr lang="ru-RU" dirty="0" smtClean="0"/>
              <a:t>, экскурсия, видео, встреча с интересными людьми и т.д.</a:t>
            </a:r>
          </a:p>
          <a:p>
            <a:endParaRPr lang="ru-RU" dirty="0" smtClean="0"/>
          </a:p>
          <a:p>
            <a:r>
              <a:rPr lang="ru-RU" dirty="0" smtClean="0"/>
              <a:t>Стратегии - </a:t>
            </a:r>
            <a:r>
              <a:rPr lang="en-US" dirty="0" smtClean="0"/>
              <a:t>Fishbone</a:t>
            </a:r>
            <a:r>
              <a:rPr lang="ru-RU" dirty="0" smtClean="0"/>
              <a:t> , Кластер, </a:t>
            </a:r>
            <a:r>
              <a:rPr lang="en-US" dirty="0" smtClean="0"/>
              <a:t>Insert</a:t>
            </a:r>
            <a:r>
              <a:rPr lang="ru-RU" dirty="0" smtClean="0"/>
              <a:t>, Таблица с вопросами учителя, «Толстые и тонкие вопросы», Зеркало прогрессивных преобразований, «Идеал», Мозаика проблем и т.д.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Определение проектного продукта (одна из возможных классификаций)</a:t>
            </a:r>
            <a:endParaRPr lang="ru-RU" dirty="0" smtClean="0"/>
          </a:p>
          <a:p>
            <a:r>
              <a:rPr lang="ru-RU" i="1" dirty="0" smtClean="0"/>
              <a:t>Материальный-</a:t>
            </a:r>
          </a:p>
          <a:p>
            <a:r>
              <a:rPr lang="ru-RU" dirty="0" smtClean="0"/>
              <a:t>Макет, модель, сайт, учебное пособие, аудио-файл, видео-файл, сборник </a:t>
            </a:r>
            <a:r>
              <a:rPr lang="ru-RU" dirty="0" err="1" smtClean="0"/>
              <a:t>зи</a:t>
            </a:r>
            <a:r>
              <a:rPr lang="ru-RU" dirty="0" smtClean="0"/>
              <a:t> т.п.</a:t>
            </a:r>
          </a:p>
          <a:p>
            <a:endParaRPr lang="ru-RU" dirty="0" smtClean="0"/>
          </a:p>
          <a:p>
            <a:r>
              <a:rPr lang="ru-RU" i="1" dirty="0" smtClean="0"/>
              <a:t>Действенный- </a:t>
            </a:r>
            <a:r>
              <a:rPr lang="ru-RU" dirty="0" smtClean="0"/>
              <a:t> Экскурсия, игра, викторина, театральная постановка и т.п.</a:t>
            </a:r>
          </a:p>
          <a:p>
            <a:endParaRPr lang="ru-RU" dirty="0" smtClean="0"/>
          </a:p>
          <a:p>
            <a:r>
              <a:rPr lang="ru-RU" i="1" dirty="0" smtClean="0"/>
              <a:t>Письменный-</a:t>
            </a:r>
            <a:r>
              <a:rPr lang="ru-RU" dirty="0" smtClean="0"/>
              <a:t> Реферат, статья, эссе, результаты опроса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СОШ «Школа будущего» (г.Калининград)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1500174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Проект как игра в </a:t>
            </a:r>
            <a:r>
              <a:rPr lang="ru-RU" dirty="0" err="1" smtClean="0"/>
              <a:t>квест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Новичок</a:t>
            </a:r>
            <a:r>
              <a:rPr lang="en-US" dirty="0" smtClean="0"/>
              <a:t>;</a:t>
            </a:r>
          </a:p>
          <a:p>
            <a:r>
              <a:rPr lang="en-US" dirty="0" smtClean="0"/>
              <a:t>C</a:t>
            </a:r>
            <a:r>
              <a:rPr lang="ru-RU" dirty="0" err="1" smtClean="0"/>
              <a:t>тажер</a:t>
            </a:r>
            <a:r>
              <a:rPr lang="en-US" dirty="0" smtClean="0"/>
              <a:t>;</a:t>
            </a:r>
          </a:p>
          <a:p>
            <a:r>
              <a:rPr lang="ru-RU" dirty="0" smtClean="0"/>
              <a:t>Ученый</a:t>
            </a:r>
            <a:r>
              <a:rPr lang="en-US" dirty="0" smtClean="0"/>
              <a:t>;</a:t>
            </a:r>
          </a:p>
          <a:p>
            <a:r>
              <a:rPr lang="ru-RU" dirty="0" smtClean="0"/>
              <a:t>Эксперт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5008"/>
            <a:ext cx="7972452" cy="51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3150"/>
            <a:ext cx="8043890" cy="471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 выбрать тему исследования?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1.Тема </a:t>
            </a:r>
            <a:r>
              <a:rPr lang="ru-RU" dirty="0"/>
              <a:t>должна быть актуальной, в ней необходим элемент новизны.</a:t>
            </a:r>
          </a:p>
          <a:p>
            <a:pPr>
              <a:buNone/>
            </a:pPr>
            <a:r>
              <a:rPr lang="ru-RU" dirty="0"/>
              <a:t>2.Тема должна быть интересной и увлекательной.</a:t>
            </a:r>
          </a:p>
          <a:p>
            <a:pPr>
              <a:buNone/>
            </a:pPr>
            <a:r>
              <a:rPr lang="ru-RU" dirty="0"/>
              <a:t>3.Тема должна быть достаточно узкой.</a:t>
            </a:r>
          </a:p>
          <a:p>
            <a:pPr>
              <a:buNone/>
            </a:pPr>
            <a:r>
              <a:rPr lang="ru-RU" dirty="0"/>
              <a:t>4.Тема должна быть оригинальной, в ней необходим элемент неожиданности.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Проектная деятельность </a:t>
            </a:r>
            <a:r>
              <a:rPr lang="ru-RU" b="1" i="1" dirty="0" err="1" smtClean="0"/>
              <a:t>воспитаников</a:t>
            </a:r>
            <a:r>
              <a:rPr lang="ru-RU" b="1" i="1" dirty="0" smtClean="0"/>
              <a:t> </a:t>
            </a:r>
            <a:r>
              <a:rPr lang="ru-RU" dirty="0" smtClean="0"/>
              <a:t>– это учебно-познавательная, творческая или игровая деятельность, результатом которой становится решение какой-либо проблемы, представленное в виде его подробного описания (проекта).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797245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Проблема: заинтересует ли современную публику символизм инсталляции; должны ли представлять музеи сегодняшнего дня только классические произведения?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ОБЩЕЕ И ОТЛИЧНОЕ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9144000" cy="571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8253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Учебно-исследовательская деятельность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5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Отношения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53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Человек – информация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Человек – природа, человек – общество.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5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08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Решение познавательной проблемы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Решение проблемы (познавательной, информационной, практической)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5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Задачи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Познавательные: получение нового знания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Конструктивные: преобразование материальной или реальной действительности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5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  <a:cs typeface="Times New Roman"/>
                        </a:rPr>
                        <a:t>Предполагаемые результаты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0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Интеллектуальный продукт: субъективно или объективно новое 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Практический продукт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253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862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Научные/познавательные: методы сравнения, аналогии, анализа, синтеза, классификации, обобщения, индукции и дедукции и др.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Практические: наблюдение, опыт, эксперимент, постановка проблемы, построение модели и ее проверка.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Познавательные и практические методы.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Методы преобразующей деятельности: конструирование и моделирование, алгоритм изобретения.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Специфическими характеристиками проектной деятельности выступают пять «П»: </a:t>
            </a:r>
            <a:r>
              <a:rPr lang="ru-RU" i="1" dirty="0"/>
              <a:t>проблема, проектирование, поиск информации, продукт, презентация.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642918"/>
            <a:ext cx="4831108" cy="514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Руководитель проекта  </a:t>
            </a:r>
            <a:r>
              <a:rPr lang="ru-RU" i="1" dirty="0"/>
              <a:t>консультирует, советует, направляет, наталкивает на возможные выводы, </a:t>
            </a:r>
            <a:r>
              <a:rPr lang="ru-RU" dirty="0"/>
              <a:t>но ни в коем случае не диктует и не пишет работу за </a:t>
            </a:r>
            <a:r>
              <a:rPr lang="ru-RU" dirty="0" smtClean="0"/>
              <a:t>воспитанника.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модели – от простого к сложному на основе уровней исследовательского метода обучения: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1-й </a:t>
            </a:r>
            <a:r>
              <a:rPr lang="ru-RU" dirty="0"/>
              <a:t>уровень — педагог ставит перед </a:t>
            </a:r>
            <a:r>
              <a:rPr lang="ru-RU" dirty="0" smtClean="0"/>
              <a:t>воспитанником </a:t>
            </a:r>
            <a:r>
              <a:rPr lang="ru-RU" dirty="0"/>
              <a:t>проблему и подсказывает пути ее решения;</a:t>
            </a:r>
          </a:p>
          <a:p>
            <a:r>
              <a:rPr lang="ru-RU" dirty="0"/>
              <a:t>2-й уровень — педагог только ставит проблему, а </a:t>
            </a:r>
            <a:r>
              <a:rPr lang="ru-RU" dirty="0" smtClean="0"/>
              <a:t>воспитанник самостоятельно </a:t>
            </a:r>
            <a:r>
              <a:rPr lang="ru-RU" dirty="0"/>
              <a:t>выбирает метод исследования;</a:t>
            </a:r>
          </a:p>
          <a:p>
            <a:r>
              <a:rPr lang="ru-RU" dirty="0"/>
              <a:t>3-й уровень — и постановка проблемы, и выбор метода, и само решение осуществляются </a:t>
            </a:r>
            <a:r>
              <a:rPr lang="ru-RU" dirty="0" smtClean="0"/>
              <a:t>воспитанником.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b="1" dirty="0" smtClean="0"/>
              <a:t>Групповой проект</a:t>
            </a:r>
            <a:r>
              <a:rPr lang="ru-RU" dirty="0" smtClean="0"/>
              <a:t> – совместная учебно-познавательная, исследовательская, творческая или игровая деятельность воспитанников – партнёров, имеющая общие проблему, цель, согласованные методы и способы решения проблемы, направленная на достижение совместного результата.</a:t>
            </a:r>
          </a:p>
          <a:p>
            <a:pPr fontAlgn="base"/>
            <a:r>
              <a:rPr lang="ru-RU" b="1" dirty="0" smtClean="0"/>
              <a:t>Индивидуальный проект</a:t>
            </a:r>
            <a:r>
              <a:rPr lang="ru-RU" dirty="0" smtClean="0"/>
              <a:t> - творческий проект, выполняемый одним воспитанником  под руководством педагога.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929</TotalTime>
  <Words>1196</Words>
  <Application>Microsoft Office PowerPoint</Application>
  <PresentationFormat>Экран (4:3)</PresentationFormat>
  <Paragraphs>228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Организация  проектной деятельности в дополнительном образовании детей</vt:lpstr>
      <vt:lpstr>Презентация PowerPoint</vt:lpstr>
      <vt:lpstr>Презентация PowerPoint</vt:lpstr>
      <vt:lpstr>ОБЩЕЕ И ОТЛИЧНОЕ </vt:lpstr>
      <vt:lpstr>Презентация PowerPoint</vt:lpstr>
      <vt:lpstr>Презентация PowerPoint</vt:lpstr>
      <vt:lpstr>Презентация PowerPoint</vt:lpstr>
      <vt:lpstr>три модели – от простого к сложному на основе уровней исследовательского метода обучения: </vt:lpstr>
      <vt:lpstr>Виды проектов</vt:lpstr>
      <vt:lpstr>Монопредметный проект (одна область знания) </vt:lpstr>
      <vt:lpstr>Межпредметный проект  (несколько областей знаний)</vt:lpstr>
      <vt:lpstr>Надпредметный проект</vt:lpstr>
      <vt:lpstr>Виды  проектов</vt:lpstr>
      <vt:lpstr>При выполнении информационных проектов</vt:lpstr>
      <vt:lpstr>Презентация PowerPoint</vt:lpstr>
      <vt:lpstr>Ролевые, игровые проекты.</vt:lpstr>
      <vt:lpstr>Виды проектов по времени</vt:lpstr>
      <vt:lpstr>Критериями оценки разработанного проекта могут выступать: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«Сетевой инструментарий учебных проектов»</vt:lpstr>
      <vt:lpstr>Технологии и стратегии проектной деятельности</vt:lpstr>
      <vt:lpstr>Стратегия развилок</vt:lpstr>
      <vt:lpstr>МБОУ СОШ «Школа будущего» (г.Калининград) </vt:lpstr>
      <vt:lpstr>Презентация PowerPoint</vt:lpstr>
      <vt:lpstr>Презентация PowerPoint</vt:lpstr>
      <vt:lpstr>Как выбрать тему исследования?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Крылова Ольга</dc:creator>
  <cp:lastModifiedBy>Оксана</cp:lastModifiedBy>
  <cp:revision>80</cp:revision>
  <dcterms:created xsi:type="dcterms:W3CDTF">2018-07-30T16:35:23Z</dcterms:created>
  <dcterms:modified xsi:type="dcterms:W3CDTF">2019-01-14T13:59:21Z</dcterms:modified>
</cp:coreProperties>
</file>