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6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9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1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5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8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4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0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4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9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0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4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0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6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Занятие в системе дополнительного образования </a:t>
            </a:r>
            <a:r>
              <a:rPr lang="ru-RU" b="1" i="1" dirty="0" smtClean="0">
                <a:solidFill>
                  <a:schemeClr val="tx1"/>
                </a:solidFill>
              </a:rPr>
              <a:t>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cs typeface="Times New Roman" panose="02020603050405020304" pitchFamily="18" charset="0"/>
              </a:rPr>
              <a:t>Занятие – это динамичная вариативная форма организации процесса целенаправленного взаимодействия (деятельности и общения) педагога и ребёнка, включающего содержание, формы, методы и средства обучения, систематически применяемая </a:t>
            </a:r>
            <a:r>
              <a:rPr lang="ru-RU" sz="3200" dirty="0" smtClean="0"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cs typeface="Times New Roman" panose="02020603050405020304" pitchFamily="18" charset="0"/>
              </a:rPr>
            </a:br>
            <a:r>
              <a:rPr lang="ru-RU" sz="3200" dirty="0" smtClean="0">
                <a:cs typeface="Times New Roman" panose="02020603050405020304" pitchFamily="18" charset="0"/>
              </a:rPr>
              <a:t>для </a:t>
            </a:r>
            <a:r>
              <a:rPr lang="ru-RU" sz="3200" dirty="0">
                <a:cs typeface="Times New Roman" panose="02020603050405020304" pitchFamily="18" charset="0"/>
              </a:rPr>
              <a:t>решения задач образования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567" y="920066"/>
            <a:ext cx="110477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+mj-lt"/>
                <a:ea typeface="Times New Roman" panose="02020603050405020304" pitchFamily="18" charset="0"/>
              </a:rPr>
              <a:t>Формы учебных занятий</a:t>
            </a:r>
            <a:endParaRPr lang="ru-RU" sz="24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effectLst/>
                <a:latin typeface="+mj-lt"/>
                <a:ea typeface="Times New Roman" panose="02020603050405020304" pitchFamily="18" charset="0"/>
              </a:rPr>
              <a:t>Традиционные формы организации деятельности детей </a:t>
            </a:r>
            <a:br>
              <a:rPr lang="ru-RU" sz="2400" b="1" i="1" dirty="0" smtClean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+mj-lt"/>
                <a:ea typeface="Times New Roman" panose="02020603050405020304" pitchFamily="18" charset="0"/>
              </a:rPr>
              <a:t>в учебном процессе.</a:t>
            </a:r>
            <a:endParaRPr lang="ru-RU" sz="24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u="sng" dirty="0" smtClean="0">
                <a:effectLst/>
                <a:latin typeface="+mj-lt"/>
                <a:ea typeface="Times New Roman" panose="02020603050405020304" pitchFamily="18" charset="0"/>
              </a:rPr>
              <a:t>Лекция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	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Устное изложение какой-либо темы, развивающее творческую мыслительную деятельность обучающихся.</a:t>
            </a:r>
          </a:p>
          <a:p>
            <a:pPr indent="342900" algn="just">
              <a:spcAft>
                <a:spcPts val="0"/>
              </a:spcAft>
            </a:pPr>
            <a:r>
              <a:rPr lang="ru-RU" sz="2400" u="sng" dirty="0" smtClean="0">
                <a:effectLst/>
                <a:latin typeface="+mj-lt"/>
                <a:ea typeface="Times New Roman" panose="02020603050405020304" pitchFamily="18" charset="0"/>
              </a:rPr>
              <a:t>Семинар</a:t>
            </a:r>
            <a:endParaRPr lang="ru-RU" sz="24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Форма групповых занятий в виде обсуждения подготовленных сообщений и докладов под руководством педагога формирует аналитическое мышление, отражает интенсивность самостоятельной работы, развивает навыки публичных выступлений.</a:t>
            </a:r>
          </a:p>
          <a:p>
            <a:pPr indent="342900" algn="just">
              <a:spcAft>
                <a:spcPts val="0"/>
              </a:spcAft>
            </a:pPr>
            <a:r>
              <a:rPr lang="ru-RU" sz="2400" u="sng" dirty="0" smtClean="0">
                <a:effectLst/>
                <a:latin typeface="+mj-lt"/>
                <a:ea typeface="Times New Roman" panose="02020603050405020304" pitchFamily="18" charset="0"/>
              </a:rPr>
              <a:t>Дискуссия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	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Всесторонне публичное обсуждение, рассмотрение спорного вопроса, сложной проблемы; расширяет знания путем обмена информацией, развивает навыки критического суждения и отстаивания своей точки зрения.</a:t>
            </a:r>
          </a:p>
        </p:txBody>
      </p:sp>
    </p:spTree>
    <p:extLst>
      <p:ext uri="{BB962C8B-B14F-4D97-AF65-F5344CB8AC3E}">
        <p14:creationId xmlns:p14="http://schemas.microsoft.com/office/powerpoint/2010/main" val="6986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007" y="749508"/>
            <a:ext cx="105125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Конференция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1338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Собрание, совещание представителей различных организаций для обсуждения и решения каких-либо вопросов; прививает навыки открытого обсуждения результатов своей деятельности.</a:t>
            </a:r>
          </a:p>
          <a:p>
            <a:pPr indent="541338" algn="just"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Экскурсия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indent="541338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Коллективный поход или поездка с целью осмотра, знакомства с какой-либо достопримечательностью; обогащает чувственное восприятие и наглядные представления.</a:t>
            </a:r>
          </a:p>
          <a:p>
            <a:pPr indent="541338" algn="just"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Экспедиция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indent="541338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Поездка группы со специальным заданием: решает комплекс разноплановых задач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организации эффективной практики в процессе получения профильного результата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 аудиторных условий.</a:t>
            </a:r>
          </a:p>
          <a:p>
            <a:pPr indent="541338" algn="just"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Туристический поход</a:t>
            </a:r>
          </a:p>
          <a:p>
            <a:pPr indent="541338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Передвижение группы людей с определенной целью; реализует цели познания, воспитания, оздоровления, физического и спортивного развития.</a:t>
            </a:r>
          </a:p>
          <a:p>
            <a:pPr indent="541338" algn="just">
              <a:spcAft>
                <a:spcPts val="0"/>
              </a:spcAft>
            </a:pPr>
            <a:r>
              <a:rPr lang="ru-RU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Учебная игра</a:t>
            </a:r>
          </a:p>
          <a:p>
            <a:pPr indent="541338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Занятие, которое имеет определенные правила и служит для познания нового, отдыха и удовольствия; характеризуется моделированием жизненных процессов в условиях развивающейся ситуации.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469" y="474345"/>
            <a:ext cx="104481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20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i="1" dirty="0" smtClean="0">
                <a:effectLst/>
                <a:ea typeface="Times New Roman" panose="02020603050405020304" pitchFamily="18" charset="0"/>
              </a:rPr>
              <a:t>Нетрадиционные формы организации деятельности детей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200" u="sng" dirty="0" smtClean="0">
                <a:effectLst/>
                <a:ea typeface="Times New Roman" panose="02020603050405020304" pitchFamily="18" charset="0"/>
              </a:rPr>
              <a:t>Презентация предмета, явления, события, факта.</a:t>
            </a:r>
            <a:r>
              <a:rPr lang="ru-RU" sz="2200" dirty="0" smtClean="0">
                <a:effectLst/>
                <a:ea typeface="Times New Roman" panose="02020603050405020304" pitchFamily="18" charset="0"/>
              </a:rPr>
              <a:t>	</a:t>
            </a: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Описание, раскрытие роли предмета, социального предназначения в жизни человека, участие в социальных отношениях.</a:t>
            </a:r>
          </a:p>
          <a:p>
            <a:pPr indent="450850" algn="just">
              <a:spcAft>
                <a:spcPts val="0"/>
              </a:spcAft>
            </a:pPr>
            <a:r>
              <a:rPr lang="ru-RU" sz="2200" u="sng" dirty="0" err="1" smtClean="0">
                <a:effectLst/>
                <a:ea typeface="Times New Roman" panose="02020603050405020304" pitchFamily="18" charset="0"/>
              </a:rPr>
              <a:t>Социодрам</a:t>
            </a:r>
            <a:r>
              <a:rPr lang="ru-RU" sz="2200" dirty="0" err="1" smtClean="0">
                <a:effectLst/>
                <a:ea typeface="Times New Roman" panose="02020603050405020304" pitchFamily="18" charset="0"/>
              </a:rPr>
              <a:t>а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Сюжетно-ролевая игра, предопределенная позицией главных героев; ситуация выбора, от которой зависят ход жизни и социально-психологические отношения, осознание себя в структуре общественных отношений.</a:t>
            </a:r>
          </a:p>
          <a:p>
            <a:pPr indent="450850" algn="just">
              <a:spcAft>
                <a:spcPts val="0"/>
              </a:spcAft>
            </a:pPr>
            <a:r>
              <a:rPr lang="ru-RU" sz="2200" u="sng" dirty="0" smtClean="0">
                <a:effectLst/>
                <a:ea typeface="Times New Roman" panose="02020603050405020304" pitchFamily="18" charset="0"/>
              </a:rPr>
              <a:t>Защита проекта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Способность проецировать изменения действительности во имя улучшения жизни, соотнесение личных интересов с общественными, предложение новых идей </a:t>
            </a:r>
            <a:br>
              <a:rPr lang="ru-RU" sz="2200" dirty="0" smtClean="0">
                <a:effectLst/>
                <a:ea typeface="Times New Roman" panose="02020603050405020304" pitchFamily="18" charset="0"/>
              </a:rPr>
            </a:br>
            <a:r>
              <a:rPr lang="ru-RU" sz="2200" dirty="0" smtClean="0">
                <a:effectLst/>
                <a:ea typeface="Times New Roman" panose="02020603050405020304" pitchFamily="18" charset="0"/>
              </a:rPr>
              <a:t>для решения жизненных проблем.</a:t>
            </a:r>
          </a:p>
          <a:p>
            <a:pPr indent="450850" algn="just">
              <a:spcAft>
                <a:spcPts val="0"/>
              </a:spcAft>
            </a:pPr>
            <a:r>
              <a:rPr lang="ru-RU" sz="2200" u="sng" dirty="0" smtClean="0">
                <a:effectLst/>
                <a:ea typeface="Times New Roman" panose="02020603050405020304" pitchFamily="18" charset="0"/>
              </a:rPr>
              <a:t>Философский стол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Например, коллективная работа по отысканию социального значения и личностного смысла явления жизни - “Свобода и долг”, “Человек и природа” и т.п.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248" y="474345"/>
            <a:ext cx="1068819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sz="20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200" u="sng" dirty="0" smtClean="0">
                <a:effectLst/>
                <a:ea typeface="Times New Roman" panose="02020603050405020304" pitchFamily="18" charset="0"/>
              </a:rPr>
              <a:t>Чаепитие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Обладает большой силой, создает особую психологическую атмосферу, смягчает взаимные отношения, раскрепощает.</a:t>
            </a: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“</a:t>
            </a:r>
            <a:r>
              <a:rPr lang="ru-RU" sz="2200" u="sng" dirty="0" smtClean="0">
                <a:effectLst/>
                <a:ea typeface="Times New Roman" panose="02020603050405020304" pitchFamily="18" charset="0"/>
              </a:rPr>
              <a:t>Крепкий орешек”</a:t>
            </a:r>
            <a:r>
              <a:rPr lang="ru-RU" sz="2200" dirty="0" smtClean="0">
                <a:effectLst/>
                <a:ea typeface="Times New Roman" panose="02020603050405020304" pitchFamily="18" charset="0"/>
              </a:rPr>
              <a:t>	</a:t>
            </a: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Решение трудных вопросов в жизни совместно с группой, доверительный разговор </a:t>
            </a:r>
            <a:br>
              <a:rPr lang="ru-RU" sz="2200" dirty="0" smtClean="0">
                <a:effectLst/>
                <a:ea typeface="Times New Roman" panose="02020603050405020304" pitchFamily="18" charset="0"/>
              </a:rPr>
            </a:br>
            <a:r>
              <a:rPr lang="ru-RU" sz="2200" dirty="0" smtClean="0">
                <a:effectLst/>
                <a:ea typeface="Times New Roman" panose="02020603050405020304" pitchFamily="18" charset="0"/>
              </a:rPr>
              <a:t>на основе добрых взаимоотношений.</a:t>
            </a:r>
          </a:p>
          <a:p>
            <a:pPr indent="450850" algn="just">
              <a:spcAft>
                <a:spcPts val="0"/>
              </a:spcAft>
            </a:pPr>
            <a:r>
              <a:rPr lang="ru-RU" sz="2200" u="sng" dirty="0" smtClean="0">
                <a:effectLst/>
                <a:ea typeface="Times New Roman" panose="02020603050405020304" pitchFamily="18" charset="0"/>
              </a:rPr>
              <a:t>День добрых сюрпризов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Упражнение в умении оказывать знаки внимания, доставлять людям радость.</a:t>
            </a:r>
          </a:p>
          <a:p>
            <a:pPr indent="450850" algn="just">
              <a:spcAft>
                <a:spcPts val="0"/>
              </a:spcAft>
            </a:pPr>
            <a:r>
              <a:rPr lang="ru-RU" sz="2200" u="sng" dirty="0" smtClean="0">
                <a:effectLst/>
                <a:ea typeface="Times New Roman" panose="02020603050405020304" pitchFamily="18" charset="0"/>
              </a:rPr>
              <a:t>Конверт вопросов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Свободный обмен мнениями на разные темы в дружеской обстановке.</a:t>
            </a:r>
          </a:p>
          <a:p>
            <a:pPr indent="450850" algn="just">
              <a:spcAft>
                <a:spcPts val="0"/>
              </a:spcAft>
            </a:pPr>
            <a:r>
              <a:rPr lang="ru-RU" sz="2200" u="sng" dirty="0" smtClean="0">
                <a:effectLst/>
                <a:ea typeface="Times New Roman" panose="02020603050405020304" pitchFamily="18" charset="0"/>
              </a:rPr>
              <a:t>Выпускной ринг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200" dirty="0" smtClean="0">
                <a:effectLst/>
                <a:ea typeface="Times New Roman" panose="02020603050405020304" pitchFamily="18" charset="0"/>
              </a:rPr>
              <a:t>Отчет выпускников творческих коллективов, анализ прошлого, планы на будущее; создание атмосферы дружбы, взаимопонимания; формирование умения взаимодействовать с людьми</a:t>
            </a:r>
            <a:r>
              <a:rPr lang="ru-RU" sz="2400" dirty="0">
                <a:ea typeface="Times New Roman" panose="02020603050405020304" pitchFamily="18" charset="0"/>
              </a:rPr>
              <a:t>.</a:t>
            </a:r>
            <a:endParaRPr lang="ru-RU" sz="2200" dirty="0" smtClean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557" y="779489"/>
            <a:ext cx="10687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ea typeface="Times New Roman" panose="02020603050405020304" pitchFamily="18" charset="0"/>
              </a:rPr>
              <a:t>Методы организации занятия в детском творческом объединении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indent="541338" algn="just">
              <a:spcAft>
                <a:spcPts val="0"/>
              </a:spcAft>
            </a:pP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 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indent="541338" algn="just">
              <a:spcAft>
                <a:spcPts val="0"/>
              </a:spcAft>
            </a:pP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	Репродуктивный: 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словесные методы обучения: лекция, объяснение, рассказ, чтение, беседа, диалог, консультация.</a:t>
            </a:r>
          </a:p>
          <a:p>
            <a:pPr indent="541338" algn="just">
              <a:spcAft>
                <a:spcPts val="0"/>
              </a:spcAft>
            </a:pP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	Методы практической работы: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метод наблюдения: запись наблюдений, зарисовка, рисунки, запись звуков, голосов, сигналов, фото-, видеосъемка, проведение замеров.</a:t>
            </a:r>
          </a:p>
          <a:p>
            <a:pPr indent="541338" algn="just">
              <a:spcAft>
                <a:spcPts val="0"/>
              </a:spcAft>
            </a:pP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	Исследовательские методы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: проведение опытов, лабораторные занятия, эксперименты, опытническая работа на участке.</a:t>
            </a:r>
          </a:p>
          <a:p>
            <a:pPr indent="541338" algn="just"/>
            <a:r>
              <a:rPr lang="ru-RU" sz="2400" b="1" i="1" dirty="0" smtClean="0"/>
              <a:t>	Методы </a:t>
            </a:r>
            <a:r>
              <a:rPr lang="ru-RU" sz="2400" b="1" i="1" dirty="0"/>
              <a:t>проблемного обучения:</a:t>
            </a:r>
            <a:r>
              <a:rPr lang="ru-RU" sz="2400" dirty="0"/>
              <a:t> эвристическая беседа, постановка проблемных вопросов; объяснение основных понятий, определений, терминов, создание проблемных ситуаций, постановка проблемного вопроса; самостоятельная постановка, формулировка и решение проблемы обучающимися, поиск и отбор аргументов, фактов, доказательств и др</a:t>
            </a:r>
            <a:r>
              <a:rPr lang="ru-RU" sz="2400" dirty="0" smtClean="0"/>
              <a:t>..</a:t>
            </a:r>
            <a:endParaRPr lang="ru-RU" sz="2400" dirty="0"/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577" y="1283876"/>
            <a:ext cx="109278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+mj-lt"/>
                <a:ea typeface="Times New Roman" panose="02020603050405020304" pitchFamily="18" charset="0"/>
              </a:rPr>
              <a:t>	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Проектно-конструкторские методы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: создание произведений декоративно-прикладного искусства; проектирование (планирование) деятельности, конкретных дел.</a:t>
            </a:r>
          </a:p>
          <a:p>
            <a:pPr algn="just">
              <a:spcAft>
                <a:spcPts val="0"/>
              </a:spcAft>
            </a:pP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	Метод игры: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игры дидактические, развивающие, познавательные, подвижные, народные, компьютерные, на развитие внимания, памяти, глазомера, воображения; игра-конкурс, игра-путешествие, ролевая игра, деловая игра;</a:t>
            </a:r>
          </a:p>
          <a:p>
            <a:pPr algn="just">
              <a:spcAft>
                <a:spcPts val="0"/>
              </a:spcAft>
            </a:pP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	Наглядный метод обучения: 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картины, рисунки, плакаты, фотографии; таблицы, схемы, чертежи, графики; демонстрационные материалы;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ea typeface="Times New Roman" panose="02020603050405020304" pitchFamily="18" charset="0"/>
              </a:rPr>
              <a:t>использование на занятиях средств искусства, активных форм познавательной деятельности, психологических и социологических методов и приемов.</a:t>
            </a: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518" y="809470"/>
            <a:ext cx="107534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i="1" dirty="0" smtClean="0">
                <a:effectLst/>
                <a:latin typeface="+mj-lt"/>
                <a:ea typeface="Times New Roman" panose="02020603050405020304" pitchFamily="18" charset="0"/>
              </a:rPr>
              <a:t>Психологические и социологические методы и приемы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, </a:t>
            </a:r>
            <a:b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используемые при проведении занятий: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анкетирование: разработка, проведение и анализ анкеты, интервьюирование;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психологические тесты;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создание и решение различных ситуаций (психология общения, социальное окружение);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психологический театр;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деловая игра.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9528"/>
            <a:ext cx="9601196" cy="1349115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 Занятия в системе дополнительного образования предполагают творческий подход, как со стороны педагога, так и со стороны </a:t>
            </a:r>
            <a:r>
              <a:rPr lang="ru-RU" sz="2800" b="1" i="1" dirty="0" smtClean="0"/>
              <a:t>обучающихся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68643"/>
            <a:ext cx="9601196" cy="367259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ru-RU" sz="3400" b="1" dirty="0" smtClean="0"/>
              <a:t>Цель всех занятий: поднять и поддержать у обучающихся интерес к той или иной направленности, повысить эффективность обучения.</a:t>
            </a:r>
            <a:endParaRPr lang="en-US" sz="3400" b="1" dirty="0" smtClean="0"/>
          </a:p>
          <a:p>
            <a:pPr marL="0" indent="0">
              <a:buNone/>
            </a:pPr>
            <a:r>
              <a:rPr lang="en-US" sz="3400" dirty="0" smtClean="0"/>
              <a:t>	</a:t>
            </a:r>
            <a:r>
              <a:rPr lang="ru-RU" sz="3400" dirty="0" smtClean="0"/>
              <a:t>Педагог </a:t>
            </a:r>
            <a:r>
              <a:rPr lang="ru-RU" sz="3400" dirty="0"/>
              <a:t>имеет право самостоятельно отработать удобную для себя модель плана учебного занятия.</a:t>
            </a:r>
          </a:p>
          <a:p>
            <a:pPr marL="0" indent="0">
              <a:buNone/>
            </a:pPr>
            <a:r>
              <a:rPr lang="en-US" sz="3400" dirty="0" smtClean="0"/>
              <a:t>	</a:t>
            </a:r>
            <a:r>
              <a:rPr lang="ru-RU" sz="3400" dirty="0" smtClean="0"/>
              <a:t>Изучение </a:t>
            </a:r>
            <a:r>
              <a:rPr lang="ru-RU" sz="3400" dirty="0"/>
              <a:t>учебного материала предполагает следующие дидактические циклы: </a:t>
            </a:r>
          </a:p>
          <a:p>
            <a:r>
              <a:rPr lang="ru-RU" sz="3400" dirty="0"/>
              <a:t>изучение нового материала;</a:t>
            </a:r>
          </a:p>
          <a:p>
            <a:r>
              <a:rPr lang="ru-RU" sz="3400" dirty="0"/>
              <a:t>применение знаний на практике, формирование практических умений;</a:t>
            </a:r>
          </a:p>
          <a:p>
            <a:r>
              <a:rPr lang="ru-RU" sz="3400" dirty="0"/>
              <a:t>контроль знаний.</a:t>
            </a:r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7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369" y="1028343"/>
            <a:ext cx="104331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	В </a:t>
            </a:r>
            <a:r>
              <a:rPr lang="ru-RU" sz="2400" dirty="0">
                <a:ea typeface="Times New Roman" panose="02020603050405020304" pitchFamily="18" charset="0"/>
              </a:rPr>
              <a:t>соответствии с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целью занятия, различаются </a:t>
            </a:r>
            <a:r>
              <a:rPr lang="ru-RU" sz="2400" b="1" dirty="0">
                <a:ea typeface="Times New Roman" panose="02020603050405020304" pitchFamily="18" charset="0"/>
              </a:rPr>
              <a:t>типы учебных </a:t>
            </a:r>
            <a:r>
              <a:rPr lang="ru-RU" sz="2400" b="1" dirty="0" smtClean="0">
                <a:ea typeface="Times New Roman" panose="02020603050405020304" pitchFamily="18" charset="0"/>
              </a:rPr>
              <a:t>занятий</a:t>
            </a:r>
            <a:r>
              <a:rPr lang="ru-RU" sz="2400" dirty="0">
                <a:ea typeface="Times New Roman" panose="02020603050405020304" pitchFamily="18" charset="0"/>
              </a:rPr>
              <a:t>: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  <a:tabLst>
                <a:tab pos="34290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изучение и усвоение нового материала (лекции, объяснение, демонстрация и т.д.);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  <a:tabLst>
                <a:tab pos="34290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закрепление и совершенствование знаний, умений и навыков (повторение, обобщение, упражнения, решение задач, лабораторные работы и др.);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"/>
              <a:tabLst>
                <a:tab pos="34290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самостоятельное применение знаний, умений и навыков (самостоятельные работы, семинары, дискуссии, конференции, аукционы, представления и др.).</a:t>
            </a:r>
          </a:p>
          <a:p>
            <a:pPr indent="-228600"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70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439" y="794479"/>
            <a:ext cx="10613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+mj-lt"/>
                <a:ea typeface="Times New Roman" panose="02020603050405020304" pitchFamily="18" charset="0"/>
              </a:rPr>
              <a:t>Основные требования к современному занятию</a:t>
            </a:r>
            <a:endParaRPr lang="ru-RU" sz="24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Постановка и комплексное решение на занятии образовательных, развивающих задач.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 Создание мотивации предстоящей деятельности.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Организация структуры занятий. Применение активных форм организации образовательного процесса в учреждении дополнительного образования.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Содержание занятия. Владение педагогом содержанием программ дополнительного образования.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Развитие у обучающихся способов познавательной и практической деятельности, личностного развития, умения и навыков учебного труда, интересов к занятию.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91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732" y="1135874"/>
            <a:ext cx="107696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6. 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Индивидуальный подход к обучающемуся. Учет психолого-педагогических особенностей детей и др.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7. 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Технология обучения. Приемы, методы, средства формы, способы деятельности на занятии, наиболее эффективные для достижения цели.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8. 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Экология занятия. Состояние здоровья детей, настроение их на занятии. Степень нагрузки. Создание педагогом ситуации успеха. Условия обучения в помещении, организация учебного пространства и т. д.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9. 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Психологическая культура и профессионализм. Любовь к детям, знание их психологии. Наличие специальных знаний по преподаваемому предмету. Вдохновение, фантазия, артистизм, индивидуальный почерк педагога. Проблемное изложение материала, умение ставить вопросы, отношение к неверным ответам и т.д.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597" y="989351"/>
            <a:ext cx="109128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i="1" dirty="0" smtClean="0">
                <a:effectLst/>
                <a:latin typeface="+mj-lt"/>
                <a:ea typeface="Times New Roman" panose="02020603050405020304" pitchFamily="18" charset="0"/>
              </a:rPr>
              <a:t>При разработке занятия</a:t>
            </a:r>
            <a:r>
              <a:rPr lang="ru-RU" sz="2400" b="1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педагог дополнительного образования: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изучает учебно-тематический 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план реализуемой образовательной программы;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согласовывает определенный раздел и тему раздела с содержанием программы;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определяет взаимосвязь содержания занятий с предыдущими и последующими;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определяются тип и структура занятия;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определяются его тема, цель, задачи.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489" y="794479"/>
            <a:ext cx="107179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effectLst/>
                <a:latin typeface="+mj-lt"/>
                <a:ea typeface="Times New Roman" panose="02020603050405020304" pitchFamily="18" charset="0"/>
              </a:rPr>
              <a:t>Тип занятия. Основные элементы структуры занятия</a:t>
            </a:r>
          </a:p>
          <a:p>
            <a:pPr algn="ctr">
              <a:spcAft>
                <a:spcPts val="0"/>
              </a:spcAft>
            </a:pPr>
            <a:endParaRPr lang="ru-RU" sz="24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effectLst/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2400" b="1" i="1" dirty="0">
                <a:latin typeface="+mj-lt"/>
              </a:rPr>
              <a:t> </a:t>
            </a:r>
            <a:r>
              <a:rPr lang="ru-RU" sz="2400" b="1" i="1" dirty="0" smtClean="0">
                <a:latin typeface="+mj-lt"/>
              </a:rPr>
              <a:t>	Комбинированное </a:t>
            </a:r>
            <a:r>
              <a:rPr lang="ru-RU" sz="2400" b="1" i="1" dirty="0">
                <a:latin typeface="+mj-lt"/>
              </a:rPr>
              <a:t>занятие	</a:t>
            </a:r>
            <a:endParaRPr lang="ru-R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Организационная </a:t>
            </a:r>
            <a:r>
              <a:rPr lang="ru-RU" sz="2400" dirty="0" smtClean="0">
                <a:latin typeface="+mj-lt"/>
              </a:rPr>
              <a:t>часть.</a:t>
            </a:r>
            <a:endParaRPr lang="ru-R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Проверка знаний ранее изученного материала и выполнение домашнего задания.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Изложение нового материала.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Первичное закрепление новых знаний, </a:t>
            </a:r>
            <a:r>
              <a:rPr lang="ru-RU" sz="2400" dirty="0" smtClean="0">
                <a:latin typeface="+mj-lt"/>
              </a:rPr>
              <a:t>их применение.</a:t>
            </a:r>
          </a:p>
          <a:p>
            <a:r>
              <a:rPr lang="ru-RU" sz="2400" b="1" i="1" dirty="0" smtClean="0">
                <a:latin typeface="+mj-lt"/>
              </a:rPr>
              <a:t>	</a:t>
            </a:r>
          </a:p>
          <a:p>
            <a:r>
              <a:rPr lang="ru-RU" sz="2400" b="1" i="1" dirty="0" smtClean="0">
                <a:latin typeface="+mj-lt"/>
              </a:rPr>
              <a:t>Занятие </a:t>
            </a:r>
            <a:r>
              <a:rPr lang="ru-RU" sz="2400" b="1" i="1" dirty="0">
                <a:latin typeface="+mj-lt"/>
              </a:rPr>
              <a:t>сообщения и усвоения новых знаний	</a:t>
            </a:r>
            <a:endParaRPr lang="ru-R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Организационная </a:t>
            </a:r>
            <a:r>
              <a:rPr lang="ru-RU" sz="2400" dirty="0" smtClean="0">
                <a:latin typeface="+mj-lt"/>
              </a:rPr>
              <a:t>часть.</a:t>
            </a:r>
            <a:endParaRPr lang="ru-R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Изложение нового материала и закрепление его. </a:t>
            </a:r>
          </a:p>
          <a:p>
            <a:r>
              <a:rPr lang="ru-RU" sz="2400" dirty="0" smtClean="0">
                <a:latin typeface="+mj-lt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30" y="674082"/>
            <a:ext cx="107629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latin typeface="+mj-lt"/>
                <a:ea typeface="Times New Roman" panose="02020603050405020304" pitchFamily="18" charset="0"/>
              </a:rPr>
              <a:t>Занятие повторения и обобщения полученных знаний	</a:t>
            </a:r>
            <a:endParaRPr lang="ru-RU" sz="24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Организационная часть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Постановка проблем и выдача заданий. Выполнение учащимися заданий и решения задач.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Анализ ответов и оценка результатов работы, исправление ошибок.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Подведение итогов. </a:t>
            </a:r>
          </a:p>
          <a:p>
            <a:pPr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+mj-lt"/>
                <a:ea typeface="Times New Roman" panose="02020603050405020304" pitchFamily="18" charset="0"/>
              </a:rPr>
              <a:t>	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effectLst/>
                <a:latin typeface="+mj-lt"/>
                <a:ea typeface="Times New Roman" panose="02020603050405020304" pitchFamily="18" charset="0"/>
              </a:rPr>
              <a:t>Занятие закрепления знаний, выработки умений и навыков	</a:t>
            </a:r>
            <a:endParaRPr lang="ru-RU" sz="24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Организационная часть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Определение и разъяснение цели занятия. Воспроизведение учащимися знаний, связанных с содержанием предстоящей работы.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Сообщение и содержание задания, инструктаж его выполнения.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Самостоятельная работа учащихся под руководством педагога.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latin typeface="+mj-lt"/>
                <a:ea typeface="Times New Roman" panose="02020603050405020304" pitchFamily="18" charset="0"/>
              </a:rPr>
              <a:t>Обобщение и оценка выполненной работы. </a:t>
            </a: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652" y="1364106"/>
            <a:ext cx="9533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Занятие применения знаний, умений и навыков	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ea typeface="Times New Roman" panose="02020603050405020304" pitchFamily="18" charset="0"/>
              </a:rPr>
              <a:t>Организационная часть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ea typeface="Times New Roman" panose="02020603050405020304" pitchFamily="18" charset="0"/>
              </a:rPr>
              <a:t>Определение и разъяснение целей занятия. Установление связи с ранее изученным материалом.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effectLst/>
                <a:ea typeface="Times New Roman" panose="02020603050405020304" pitchFamily="18" charset="0"/>
              </a:rPr>
              <a:t>Инструктаж по выполнению работы. Самостоятельная работа учащихся, оценка ее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6538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287</Words>
  <Application>Microsoft Office PowerPoint</Application>
  <PresentationFormat>Широкоэкранный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Garamond</vt:lpstr>
      <vt:lpstr>Symbol</vt:lpstr>
      <vt:lpstr>Times New Roman</vt:lpstr>
      <vt:lpstr>Wingdings</vt:lpstr>
      <vt:lpstr>Натуральные материалы</vt:lpstr>
      <vt:lpstr>Занятие в системе дополнительного образования детей</vt:lpstr>
      <vt:lpstr> Занятия в системе дополнительного образования предполагают творческий подход, как со стороны педагога, так и со стороны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в системе дополнительного образования детей».</dc:title>
  <dc:creator>Admin</dc:creator>
  <cp:lastModifiedBy>Оксана</cp:lastModifiedBy>
  <cp:revision>17</cp:revision>
  <dcterms:created xsi:type="dcterms:W3CDTF">2015-10-19T13:48:15Z</dcterms:created>
  <dcterms:modified xsi:type="dcterms:W3CDTF">2016-09-01T12:55:48Z</dcterms:modified>
</cp:coreProperties>
</file>