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sldIdLst>
    <p:sldId id="256" r:id="rId2"/>
    <p:sldId id="257" r:id="rId3"/>
    <p:sldId id="269" r:id="rId4"/>
    <p:sldId id="259" r:id="rId5"/>
    <p:sldId id="260" r:id="rId6"/>
    <p:sldId id="261" r:id="rId7"/>
    <p:sldId id="270" r:id="rId8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06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9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16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55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84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4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2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66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50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94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9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0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4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00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06378E-B2AD-40CA-95BF-4FC008B9C472}" type="datetimeFigureOut">
              <a:rPr lang="ru-RU" smtClean="0"/>
              <a:t>01.09.2016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9DD02F-4C3D-41F5-B6F5-B967EEE7D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6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Занятие в системе дополнительного образования </a:t>
            </a:r>
            <a:r>
              <a:rPr lang="ru-RU" b="1" i="1" dirty="0" smtClean="0">
                <a:solidFill>
                  <a:schemeClr val="tx1"/>
                </a:solidFill>
              </a:rPr>
              <a:t>детей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Этапы проведения занятия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2878110"/>
            <a:ext cx="4004946" cy="32539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838" y="2878110"/>
            <a:ext cx="4352197" cy="29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9528"/>
            <a:ext cx="9601196" cy="1349115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I. </a:t>
            </a:r>
            <a:r>
              <a:rPr lang="ru-RU" sz="2800" b="1" i="1" dirty="0" smtClean="0"/>
              <a:t>ПОДГОТОВИТЕЛЬНЫЙ ЭТАП 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416" y="1993691"/>
            <a:ext cx="10027167" cy="44670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b="1" dirty="0" smtClean="0"/>
              <a:t>1. Организационный: </a:t>
            </a:r>
            <a:r>
              <a:rPr lang="ru-RU" sz="2800" dirty="0" smtClean="0"/>
              <a:t>подготовка </a:t>
            </a:r>
            <a:r>
              <a:rPr lang="ru-RU" sz="2800" dirty="0"/>
              <a:t>детей к работе на </a:t>
            </a:r>
            <a:r>
              <a:rPr lang="ru-RU" sz="2800" dirty="0" smtClean="0"/>
              <a:t>занятии.</a:t>
            </a:r>
          </a:p>
          <a:p>
            <a:pPr marL="0" indent="0" algn="just">
              <a:buNone/>
            </a:pPr>
            <a:r>
              <a:rPr lang="ru-RU" sz="2800" dirty="0"/>
              <a:t>Организация начала занятия, создание психологического настроя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учебную </a:t>
            </a:r>
            <a:r>
              <a:rPr lang="ru-RU" sz="2800" dirty="0" smtClean="0"/>
              <a:t>деятельность </a:t>
            </a:r>
            <a:r>
              <a:rPr lang="ru-RU" sz="2800" dirty="0"/>
              <a:t>и активизация </a:t>
            </a:r>
            <a:r>
              <a:rPr lang="ru-RU" sz="2800" dirty="0" smtClean="0"/>
              <a:t>внимания.</a:t>
            </a:r>
          </a:p>
          <a:p>
            <a:pPr marL="0" indent="0" algn="just">
              <a:buNone/>
            </a:pPr>
            <a:r>
              <a:rPr lang="ru-RU" sz="2800" b="1" dirty="0" smtClean="0"/>
              <a:t>Результат: </a:t>
            </a:r>
            <a:r>
              <a:rPr lang="ru-RU" sz="2800" dirty="0" smtClean="0"/>
              <a:t>восприятие</a:t>
            </a:r>
          </a:p>
          <a:p>
            <a:pPr marL="0" indent="0" algn="just">
              <a:buNone/>
            </a:pPr>
            <a:r>
              <a:rPr lang="ru-RU" sz="2800" b="1" dirty="0" smtClean="0"/>
              <a:t>2. Проверочный: </a:t>
            </a:r>
            <a:r>
              <a:rPr lang="ru-RU" sz="2800" dirty="0"/>
              <a:t>у</a:t>
            </a:r>
            <a:r>
              <a:rPr lang="ru-RU" sz="2800" dirty="0" smtClean="0"/>
              <a:t>становление </a:t>
            </a:r>
            <a:r>
              <a:rPr lang="ru-RU" sz="2800" dirty="0"/>
              <a:t>правильности и осознанности выполнения домашнего задания (если таковое было), выявление пробелов и их </a:t>
            </a:r>
            <a:r>
              <a:rPr lang="ru-RU" sz="2800" dirty="0" smtClean="0"/>
              <a:t>коррекция.</a:t>
            </a:r>
          </a:p>
          <a:p>
            <a:pPr marL="0" indent="0" algn="just">
              <a:buNone/>
            </a:pPr>
            <a:r>
              <a:rPr lang="ru-RU" sz="2800" dirty="0"/>
              <a:t>Проверка домашнего задания (творческого, практического), проверка усвоения знаний предыдущего </a:t>
            </a:r>
            <a:r>
              <a:rPr lang="ru-RU" sz="2800" dirty="0" smtClean="0"/>
              <a:t>занятия.</a:t>
            </a:r>
          </a:p>
          <a:p>
            <a:pPr marL="0" indent="0" algn="just">
              <a:buNone/>
            </a:pPr>
            <a:r>
              <a:rPr lang="ru-RU" sz="2800" b="1" dirty="0" smtClean="0"/>
              <a:t>Результат: </a:t>
            </a:r>
            <a:r>
              <a:rPr lang="ru-RU" sz="2800" dirty="0" smtClean="0"/>
              <a:t>самооценка, оценочная деятельность педагога.</a:t>
            </a:r>
          </a:p>
          <a:p>
            <a:pPr marL="0" indent="0">
              <a:buNone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977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369" y="1028343"/>
            <a:ext cx="104331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	</a:t>
            </a:r>
            <a:r>
              <a:rPr lang="en-US" sz="2400" b="1" i="1" dirty="0" smtClean="0">
                <a:ea typeface="Times New Roman" panose="02020603050405020304" pitchFamily="18" charset="0"/>
              </a:rPr>
              <a:t>II. </a:t>
            </a:r>
            <a:r>
              <a:rPr lang="ru-RU" sz="2400" b="1" i="1" dirty="0" smtClean="0">
                <a:ea typeface="Times New Roman" panose="02020603050405020304" pitchFamily="18" charset="0"/>
              </a:rPr>
              <a:t>ОСНОВНОЙ ЭТАП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/>
              <a:t>3. Подготовительный</a:t>
            </a:r>
            <a:r>
              <a:rPr lang="ru-RU" sz="2400" dirty="0" smtClean="0"/>
              <a:t> </a:t>
            </a:r>
            <a:r>
              <a:rPr lang="ru-RU" sz="2400" dirty="0"/>
              <a:t>(подготовка к новому содержанию</a:t>
            </a:r>
            <a:r>
              <a:rPr lang="ru-RU" sz="2400" dirty="0" smtClean="0"/>
              <a:t>): </a:t>
            </a:r>
            <a:r>
              <a:rPr lang="ru-RU" sz="2400" dirty="0"/>
              <a:t>о</a:t>
            </a:r>
            <a:r>
              <a:rPr lang="ru-RU" sz="2400" dirty="0" smtClean="0"/>
              <a:t>беспечение </a:t>
            </a:r>
            <a:r>
              <a:rPr lang="ru-RU" sz="2400" dirty="0"/>
              <a:t>мотивации и принятие детьми цели учебно-познавательной </a:t>
            </a:r>
            <a:r>
              <a:rPr lang="ru-RU" sz="2400" dirty="0" smtClean="0"/>
              <a:t>деятельности.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/>
              <a:t>Сообщение темы, цели учебного занятия и мотивация учебной деятельности детей (например, эвристический вопрос, познавательная задача, проблемное задание детям</a:t>
            </a:r>
            <a:r>
              <a:rPr lang="ru-RU" sz="2400" dirty="0" smtClean="0"/>
              <a:t>).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/>
              <a:t>Результат:</a:t>
            </a:r>
            <a:r>
              <a:rPr lang="ru-RU" sz="2400" dirty="0" smtClean="0"/>
              <a:t> осмысление возможного начала работы.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/>
              <a:t>4. Усвоение </a:t>
            </a:r>
            <a:r>
              <a:rPr lang="ru-RU" sz="2400" b="1" dirty="0"/>
              <a:t>новых знаний и способов </a:t>
            </a:r>
            <a:r>
              <a:rPr lang="ru-RU" sz="2400" b="1" dirty="0" smtClean="0"/>
              <a:t>действий: </a:t>
            </a:r>
            <a:r>
              <a:rPr lang="ru-RU" sz="2400" dirty="0" smtClean="0"/>
              <a:t>обеспечение </a:t>
            </a:r>
            <a:r>
              <a:rPr lang="ru-RU" sz="2400" dirty="0"/>
              <a:t>восприятия, осмысления и первичного запоминания связей и отношений в объекте </a:t>
            </a:r>
            <a:r>
              <a:rPr lang="ru-RU" sz="2400" dirty="0" smtClean="0"/>
              <a:t>изучения.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/>
              <a:t>Использование заданий и вопросов, которые активизируют познавательную деятельность </a:t>
            </a:r>
            <a:r>
              <a:rPr lang="ru-RU" sz="2400" dirty="0" smtClean="0"/>
              <a:t>детей.</a:t>
            </a:r>
          </a:p>
          <a:p>
            <a:pPr indent="342900" algn="just">
              <a:spcAft>
                <a:spcPts val="0"/>
              </a:spcAft>
            </a:pPr>
            <a:r>
              <a:rPr lang="ru-RU" sz="2400" b="1" dirty="0" smtClean="0">
                <a:ea typeface="Times New Roman" panose="02020603050405020304" pitchFamily="18" charset="0"/>
              </a:rPr>
              <a:t>Результат: </a:t>
            </a:r>
            <a:r>
              <a:rPr lang="ru-RU" sz="2400" dirty="0" smtClean="0">
                <a:ea typeface="Times New Roman" panose="02020603050405020304" pitchFamily="18" charset="0"/>
              </a:rPr>
              <a:t>освоение новых знаний.</a:t>
            </a:r>
            <a:endParaRPr lang="ru-RU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4465" y="725987"/>
            <a:ext cx="1073295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a typeface="Times New Roman" panose="02020603050405020304" pitchFamily="18" charset="0"/>
              </a:rPr>
              <a:t>5. Первичная </a:t>
            </a:r>
            <a:r>
              <a:rPr lang="ru-RU" sz="2800" b="1" dirty="0">
                <a:ea typeface="Times New Roman" panose="02020603050405020304" pitchFamily="18" charset="0"/>
              </a:rPr>
              <a:t>проверка понимания </a:t>
            </a:r>
            <a:r>
              <a:rPr lang="ru-RU" sz="2800" b="1" dirty="0" smtClean="0">
                <a:ea typeface="Times New Roman" panose="02020603050405020304" pitchFamily="18" charset="0"/>
              </a:rPr>
              <a:t>изученного: </a:t>
            </a:r>
            <a:r>
              <a:rPr lang="ru-RU" sz="2800" dirty="0"/>
              <a:t>у</a:t>
            </a:r>
            <a:r>
              <a:rPr lang="ru-RU" sz="2800" dirty="0" smtClean="0"/>
              <a:t>становление </a:t>
            </a:r>
            <a:r>
              <a:rPr lang="ru-RU" sz="2800" dirty="0"/>
              <a:t>правильности и осознанности усвоения нового учебного материала, выявление ошибочных или спорных представлений и их </a:t>
            </a:r>
            <a:r>
              <a:rPr lang="ru-RU" sz="2800" dirty="0" smtClean="0"/>
              <a:t>коррекция.</a:t>
            </a:r>
          </a:p>
          <a:p>
            <a:pPr algn="just"/>
            <a:r>
              <a:rPr lang="ru-RU" sz="2800" dirty="0"/>
              <a:t>Применение пробных практических заданий, которые сочетаются с объяснением соответствующих правил или </a:t>
            </a:r>
            <a:r>
              <a:rPr lang="ru-RU" sz="2800" dirty="0" smtClean="0"/>
              <a:t>обоснованием.</a:t>
            </a:r>
          </a:p>
          <a:p>
            <a:pPr algn="just"/>
            <a:r>
              <a:rPr lang="ru-RU" sz="2800" b="1" dirty="0" smtClean="0"/>
              <a:t>Результат: </a:t>
            </a:r>
            <a:r>
              <a:rPr lang="ru-RU" sz="2800" dirty="0" smtClean="0"/>
              <a:t>осознанное усвоение нового учебного материала.</a:t>
            </a:r>
          </a:p>
          <a:p>
            <a:pPr algn="just"/>
            <a:r>
              <a:rPr lang="ru-RU" sz="2800" b="1" dirty="0" smtClean="0"/>
              <a:t>6. Закрепление </a:t>
            </a:r>
            <a:r>
              <a:rPr lang="ru-RU" sz="2800" b="1" dirty="0"/>
              <a:t>новых знаний, способов действий и их </a:t>
            </a:r>
            <a:r>
              <a:rPr lang="ru-RU" sz="2800" b="1" dirty="0" smtClean="0"/>
              <a:t>применение:</a:t>
            </a:r>
          </a:p>
          <a:p>
            <a:pPr algn="just"/>
            <a:r>
              <a:rPr lang="ru-RU" sz="2800" dirty="0"/>
              <a:t>Обеспечение усвоения новых знаний, способов действий и их </a:t>
            </a:r>
            <a:r>
              <a:rPr lang="ru-RU" sz="2800" dirty="0" smtClean="0"/>
              <a:t>применения.</a:t>
            </a:r>
          </a:p>
          <a:p>
            <a:pPr algn="just"/>
            <a:r>
              <a:rPr lang="ru-RU" sz="2800" dirty="0"/>
              <a:t>Применение тренировочных упражнений, заданий, которые выполняются самостоятельно </a:t>
            </a:r>
            <a:r>
              <a:rPr lang="ru-RU" sz="2800" dirty="0" smtClean="0"/>
              <a:t>детьми.</a:t>
            </a:r>
          </a:p>
          <a:p>
            <a:pPr algn="just"/>
            <a:r>
              <a:rPr lang="ru-RU" sz="2800" b="1" dirty="0" smtClean="0"/>
              <a:t>Результат: </a:t>
            </a:r>
            <a:r>
              <a:rPr lang="ru-RU" sz="2800" dirty="0"/>
              <a:t>осознанное усвоение нового </a:t>
            </a:r>
            <a:r>
              <a:rPr lang="ru-RU" sz="2800" dirty="0" smtClean="0"/>
              <a:t>материала</a:t>
            </a:r>
            <a:r>
              <a:rPr lang="ru-RU" sz="2800" dirty="0"/>
              <a:t>.</a:t>
            </a:r>
          </a:p>
          <a:p>
            <a:endParaRPr lang="ru-RU" sz="2400" b="1" dirty="0"/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291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9547" y="875889"/>
            <a:ext cx="107179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7. Обобщение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систематизация </a:t>
            </a: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знаний: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2800" dirty="0" smtClean="0"/>
              <a:t>ормирование </a:t>
            </a:r>
            <a:r>
              <a:rPr lang="ru-RU" sz="2800" dirty="0"/>
              <a:t>целостного представления знаний по </a:t>
            </a:r>
            <a:r>
              <a:rPr lang="ru-RU" sz="2800" dirty="0" smtClean="0"/>
              <a:t>теме.</a:t>
            </a:r>
          </a:p>
          <a:p>
            <a:pPr algn="just"/>
            <a:r>
              <a:rPr lang="ru-RU" sz="2800" dirty="0"/>
              <a:t>Использование бесед и практических </a:t>
            </a:r>
            <a:r>
              <a:rPr lang="ru-RU" sz="2800" dirty="0" smtClean="0"/>
              <a:t>заданий.</a:t>
            </a:r>
          </a:p>
          <a:p>
            <a:pPr algn="just"/>
            <a:r>
              <a:rPr lang="ru-RU" sz="2800" b="1" dirty="0" smtClean="0"/>
              <a:t>Результат: </a:t>
            </a:r>
            <a:r>
              <a:rPr lang="ru-RU" sz="2800" dirty="0" smtClean="0"/>
              <a:t>осмысление выполненной работы.</a:t>
            </a:r>
          </a:p>
          <a:p>
            <a:pPr algn="just"/>
            <a:r>
              <a:rPr lang="ru-RU" sz="2800" b="1" dirty="0" smtClean="0"/>
              <a:t>8. Контрольный: </a:t>
            </a:r>
            <a:r>
              <a:rPr lang="ru-RU" sz="2800" dirty="0" smtClean="0"/>
              <a:t>выявление </a:t>
            </a:r>
            <a:r>
              <a:rPr lang="ru-RU" sz="2800" dirty="0"/>
              <a:t>качества и уровня овладения знаниями, самоконтроль и коррекция знаний и способов </a:t>
            </a:r>
            <a:r>
              <a:rPr lang="ru-RU" sz="2800" dirty="0" smtClean="0"/>
              <a:t>действий.</a:t>
            </a:r>
          </a:p>
          <a:p>
            <a:pPr algn="just"/>
            <a:r>
              <a:rPr lang="ru-RU" sz="2800" dirty="0"/>
              <a:t>Использование тестовых заданий, устного (письменного) опроса,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 </a:t>
            </a:r>
            <a:r>
              <a:rPr lang="ru-RU" sz="2800" dirty="0"/>
              <a:t>также заданий различного уровня сложности (репродуктивного, творческого, поисково-исследовательского</a:t>
            </a:r>
            <a:r>
              <a:rPr lang="ru-RU" sz="2800" dirty="0" smtClean="0"/>
              <a:t>).</a:t>
            </a:r>
          </a:p>
          <a:p>
            <a:pPr algn="just"/>
            <a:r>
              <a:rPr lang="ru-RU" sz="2800" b="1" dirty="0" smtClean="0"/>
              <a:t>Результат: </a:t>
            </a:r>
            <a:r>
              <a:rPr lang="ru-RU" sz="2800" dirty="0" smtClean="0"/>
              <a:t>рефлексия, сравнение результатов собственной деятельности с другими, осмысление результатов.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75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4181" y="634180"/>
            <a:ext cx="1087826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sz="2800" b="1" dirty="0" smtClean="0"/>
              <a:t>III.</a:t>
            </a:r>
            <a:r>
              <a:rPr lang="ru-RU" sz="2800" b="1" dirty="0" smtClean="0"/>
              <a:t> ИТОГОВЫЙ</a:t>
            </a:r>
          </a:p>
          <a:p>
            <a:pPr algn="just"/>
            <a:r>
              <a:rPr lang="ru-RU" sz="2800" b="1" dirty="0" smtClean="0"/>
              <a:t>9. ИТОГОВЫЙ: </a:t>
            </a:r>
            <a:r>
              <a:rPr lang="ru-RU" sz="2800" dirty="0"/>
              <a:t>а</a:t>
            </a:r>
            <a:r>
              <a:rPr lang="ru-RU" sz="2800" dirty="0" smtClean="0"/>
              <a:t>нализ </a:t>
            </a:r>
            <a:r>
              <a:rPr lang="ru-RU" sz="2800" dirty="0"/>
              <a:t>и оценка успешности достижения цели, определение перспективы последующей </a:t>
            </a:r>
            <a:r>
              <a:rPr lang="ru-RU" sz="2800" dirty="0" smtClean="0"/>
              <a:t>работы.</a:t>
            </a:r>
          </a:p>
          <a:p>
            <a:pPr algn="just"/>
            <a:r>
              <a:rPr lang="ru-RU" sz="2800" dirty="0"/>
              <a:t>Педагог совместно с детьми подводит итог </a:t>
            </a:r>
            <a:r>
              <a:rPr lang="ru-RU" sz="2800" dirty="0" smtClean="0"/>
              <a:t>занятия.</a:t>
            </a:r>
          </a:p>
          <a:p>
            <a:pPr algn="just"/>
            <a:r>
              <a:rPr lang="ru-RU" sz="2800" b="1" dirty="0" smtClean="0"/>
              <a:t>Результат: </a:t>
            </a:r>
            <a:r>
              <a:rPr lang="ru-RU" sz="2800" dirty="0" smtClean="0"/>
              <a:t>самоутверждение детей в </a:t>
            </a:r>
            <a:r>
              <a:rPr lang="ru-RU" sz="2800" smtClean="0"/>
              <a:t>успешности.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/>
              <a:t>10. РЕФЛЕКСИВНЫЙ: </a:t>
            </a:r>
            <a:r>
              <a:rPr lang="ru-RU" sz="2800" dirty="0"/>
              <a:t>м</a:t>
            </a:r>
            <a:r>
              <a:rPr lang="ru-RU" sz="2800" dirty="0" smtClean="0"/>
              <a:t>обилизация </a:t>
            </a:r>
            <a:r>
              <a:rPr lang="ru-RU" sz="2800" dirty="0"/>
              <a:t>детей на </a:t>
            </a:r>
            <a:r>
              <a:rPr lang="ru-RU" sz="2800" dirty="0" smtClean="0"/>
              <a:t>самооценку.</a:t>
            </a:r>
          </a:p>
          <a:p>
            <a:pPr algn="just"/>
            <a:r>
              <a:rPr lang="ru-RU" sz="2800" dirty="0"/>
              <a:t>Самооценка детьми своей работоспособности, психологического состояния, причин некачественной работы, результативности работы, содержания и полезности учебной </a:t>
            </a:r>
            <a:r>
              <a:rPr lang="ru-RU" sz="2800" dirty="0" smtClean="0"/>
              <a:t>работы.</a:t>
            </a:r>
          </a:p>
          <a:p>
            <a:pPr algn="just"/>
            <a:r>
              <a:rPr lang="ru-RU" sz="2800" b="1" dirty="0" smtClean="0"/>
              <a:t>Результат: </a:t>
            </a:r>
            <a:r>
              <a:rPr lang="ru-RU" sz="2800" dirty="0" smtClean="0"/>
              <a:t>проектирование детьми собственной деятельности на последующих занятиях.</a:t>
            </a:r>
          </a:p>
          <a:p>
            <a:endParaRPr lang="ru-RU" sz="2800" b="1" dirty="0" smtClean="0">
              <a:latin typeface="Times New Roman" panose="02020603050405020304" pitchFamily="18" charset="0"/>
            </a:endParaRP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08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607" y="1004340"/>
            <a:ext cx="105380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</a:rPr>
              <a:t>11. ИНФОРМАЦИОННЫЙ</a:t>
            </a:r>
            <a:r>
              <a:rPr lang="ru-RU" sz="2800" b="1" dirty="0">
                <a:latin typeface="Times New Roman" panose="02020603050405020304" pitchFamily="18" charset="0"/>
              </a:rPr>
              <a:t>: </a:t>
            </a:r>
            <a:r>
              <a:rPr lang="ru-RU" sz="2800" dirty="0"/>
              <a:t>обеспечение понимания цели, содержания домашнего задания, логики дальнейшего занятия.</a:t>
            </a:r>
          </a:p>
          <a:p>
            <a:pPr algn="just"/>
            <a:r>
              <a:rPr lang="ru-RU" sz="2800" dirty="0"/>
              <a:t>Информация о содержании и конечном результате домашнего задания, инструктаж по выполнению, определение места и роли данного задания в системе последующих </a:t>
            </a:r>
            <a:r>
              <a:rPr lang="ru-RU" sz="2800" dirty="0" smtClean="0"/>
              <a:t>занятий.</a:t>
            </a: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</a:rPr>
              <a:t>Результат: </a:t>
            </a:r>
            <a:r>
              <a:rPr lang="ru-RU" sz="2800" dirty="0" smtClean="0">
                <a:latin typeface="Times New Roman" panose="02020603050405020304" pitchFamily="18" charset="0"/>
              </a:rPr>
              <a:t>определение перспектив деятельности.</a:t>
            </a:r>
            <a:endParaRPr lang="ru-RU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2360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200</TotalTime>
  <Words>291</Words>
  <Application>Microsoft Office PowerPoint</Application>
  <PresentationFormat>Широкоэкранный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Натуральные материалы</vt:lpstr>
      <vt:lpstr>Занятие в системе дополнительного образования детей Этапы проведения занятия</vt:lpstr>
      <vt:lpstr>I. ПОДГОТОВИТЕЛЬНЫЙ ЭТАП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в системе дополнительного образования детей».</dc:title>
  <dc:creator>Admin</dc:creator>
  <cp:lastModifiedBy>Оксана</cp:lastModifiedBy>
  <cp:revision>53</cp:revision>
  <cp:lastPrinted>2015-11-16T11:24:06Z</cp:lastPrinted>
  <dcterms:created xsi:type="dcterms:W3CDTF">2015-10-19T13:48:15Z</dcterms:created>
  <dcterms:modified xsi:type="dcterms:W3CDTF">2016-09-01T12:58:44Z</dcterms:modified>
</cp:coreProperties>
</file>